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2.svg" ContentType="image/svg+xml"/>
  <Override PartName="/ppt/media/image5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8"/>
  </p:handoutMasterIdLst>
  <p:sldIdLst>
    <p:sldId id="283" r:id="rId3"/>
    <p:sldId id="1877" r:id="rId5"/>
    <p:sldId id="1878" r:id="rId6"/>
    <p:sldId id="1756" r:id="rId7"/>
    <p:sldId id="1770" r:id="rId8"/>
    <p:sldId id="288" r:id="rId9"/>
    <p:sldId id="295" r:id="rId10"/>
    <p:sldId id="1771" r:id="rId11"/>
    <p:sldId id="299" r:id="rId12"/>
    <p:sldId id="1772" r:id="rId13"/>
    <p:sldId id="300" r:id="rId14"/>
    <p:sldId id="301" r:id="rId15"/>
    <p:sldId id="1793" r:id="rId16"/>
    <p:sldId id="1794" r:id="rId17"/>
    <p:sldId id="1773" r:id="rId18"/>
    <p:sldId id="260" r:id="rId19"/>
    <p:sldId id="281" r:id="rId20"/>
    <p:sldId id="287" r:id="rId21"/>
    <p:sldId id="1796" r:id="rId22"/>
    <p:sldId id="1792" r:id="rId23"/>
    <p:sldId id="1795" r:id="rId24"/>
    <p:sldId id="1774" r:id="rId25"/>
    <p:sldId id="1810" r:id="rId26"/>
    <p:sldId id="1791"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ldId id="283"/>
            <p14:sldId id="1877"/>
            <p14:sldId id="1878"/>
            <p14:sldId id="1756"/>
            <p14:sldId id="1770"/>
            <p14:sldId id="288"/>
            <p14:sldId id="295"/>
            <p14:sldId id="1771"/>
            <p14:sldId id="299"/>
            <p14:sldId id="1772"/>
            <p14:sldId id="300"/>
            <p14:sldId id="301"/>
            <p14:sldId id="1793"/>
            <p14:sldId id="1794"/>
            <p14:sldId id="1773"/>
            <p14:sldId id="260"/>
            <p14:sldId id="281"/>
            <p14:sldId id="287"/>
            <p14:sldId id="1796"/>
            <p14:sldId id="1792"/>
            <p14:sldId id="1795"/>
            <p14:sldId id="1774"/>
            <p14:sldId id="1810"/>
            <p14:sldId id="1791"/>
          </p14:sldIdLst>
        </p14:section>
      </p14:sectionLst>
    </p:ext>
    <p:ext uri="{EFAFB233-063F-42B5-8137-9DF3F51BA10A}">
      <p15:sldGuideLst xmlns:p15="http://schemas.microsoft.com/office/powerpoint/2012/main">
        <p15:guide id="1" pos="3840" userDrawn="1">
          <p15:clr>
            <a:srgbClr val="A4A3A4"/>
          </p15:clr>
        </p15:guide>
        <p15:guide id="2" pos="2434" userDrawn="1">
          <p15:clr>
            <a:srgbClr val="A4A3A4"/>
          </p15:clr>
        </p15:guide>
        <p15:guide id="4"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61E"/>
    <a:srgbClr val="C2E49C"/>
    <a:srgbClr val="B6DF89"/>
    <a:srgbClr val="92D050"/>
    <a:srgbClr val="87CB3D"/>
    <a:srgbClr val="0051EB"/>
    <a:srgbClr val="EDEDED"/>
    <a:srgbClr val="AA121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66" autoAdjust="0"/>
    <p:restoredTop sz="70025" autoAdjust="0"/>
  </p:normalViewPr>
  <p:slideViewPr>
    <p:cSldViewPr snapToGrid="0" showGuides="1">
      <p:cViewPr varScale="1">
        <p:scale>
          <a:sx n="77" d="100"/>
          <a:sy n="77" d="100"/>
        </p:scale>
        <p:origin x="1712" y="60"/>
      </p:cViewPr>
      <p:guideLst>
        <p:guide pos="3840"/>
        <p:guide pos="2434"/>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FandolSong-Regular-Identity-H"/>
              </a:rPr>
              <a:t>在前面的理论基础上，要实现测量-制备方法，可以按照以下步骤操作。</a:t>
            </a:r>
            <a:endParaRPr lang="zh-CN" altLang="en-US" sz="1800" b="0" i="0" dirty="0">
              <a:solidFill>
                <a:srgbClr val="000000"/>
              </a:solidFill>
              <a:effectLst/>
              <a:latin typeface="FandolSong-Regular-Identity-H"/>
            </a:endParaRPr>
          </a:p>
          <a:p>
            <a:endParaRPr lang="zh-CN" altLang="en-US" sz="1800" b="0" i="0" dirty="0">
              <a:solidFill>
                <a:srgbClr val="000000"/>
              </a:solidFill>
              <a:effectLst/>
              <a:latin typeface="FandolSong-Regular-Identity-H"/>
            </a:endParaRPr>
          </a:p>
          <a:p>
            <a:r>
              <a:rPr lang="zh-CN" altLang="en-US" sz="1800" b="0" i="0" dirty="0">
                <a:solidFill>
                  <a:srgbClr val="000000"/>
                </a:solidFill>
                <a:effectLst/>
                <a:latin typeface="FandolSong-Regular-Identity-H"/>
              </a:rPr>
              <a:t>在切割点前方插入测量操作……</a:t>
            </a:r>
            <a:endParaRPr lang="zh-CN" altLang="en-US" sz="1800" b="0" i="0" dirty="0">
              <a:solidFill>
                <a:srgbClr val="000000"/>
              </a:solidFill>
              <a:effectLst/>
              <a:latin typeface="FandolSong-Regular-Identity-H"/>
            </a:endParaRPr>
          </a:p>
          <a:p>
            <a:r>
              <a:rPr lang="zh-CN" altLang="en-US" sz="1800" b="0" i="0" dirty="0">
                <a:solidFill>
                  <a:srgbClr val="000000"/>
                </a:solidFill>
                <a:effectLst/>
                <a:latin typeface="FandolSong-Regular-Identity-H"/>
              </a:rPr>
              <a:t>在切割点后方插入制备操作……</a:t>
            </a:r>
            <a:endParaRPr lang="zh-CN" altLang="en-US" sz="1800" b="0" i="0" dirty="0">
              <a:solidFill>
                <a:srgbClr val="000000"/>
              </a:solidFill>
              <a:effectLst/>
              <a:latin typeface="FandolSong-Regular-Identity-H"/>
            </a:endParaRPr>
          </a:p>
          <a:p>
            <a:r>
              <a:rPr lang="zh-CN" altLang="en-US" sz="1800" b="0" i="0" dirty="0">
                <a:solidFill>
                  <a:srgbClr val="000000"/>
                </a:solidFill>
                <a:effectLst/>
                <a:latin typeface="FandolSong-Regular-Identity-H"/>
              </a:rPr>
              <a:t>当测量-制备这个操作执行的次数足够多时，通过后处理恢复出的量子态将趋近于未拆分量子线路前的理想输出。由于信道数随着线路切割次数呈现指数级增长。因此在实际应用时，应尽量选择合适的切割位置，使用尽可能最少的切割次数。 </a:t>
            </a:r>
            <a:endParaRPr lang="zh-CN" altLang="en-US" sz="1800" b="0" i="0" dirty="0">
              <a:solidFill>
                <a:srgbClr val="000000"/>
              </a:solidFill>
              <a:effectLst/>
              <a:latin typeface="FandolSong-Regular-Identity-H"/>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我们的创新点在于，对于任意一个切割点，我们采用经典计算方法，将原先需要搭建的八个测量</a:t>
            </a:r>
            <a:r>
              <a:rPr lang="en-US" altLang="zh-CN" dirty="0"/>
              <a:t>-</a:t>
            </a:r>
            <a:r>
              <a:rPr lang="zh-CN" altLang="en-US" dirty="0"/>
              <a:t>制备信道减少为四次测量和四次制备，从而将数据后处理的复杂度从</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FandolSong-Regular-Identity-H"/>
              </a:rPr>
              <a:t>在线路拆分之前，我们总共使用了 </a:t>
            </a:r>
            <a:r>
              <a:rPr lang="en-US" altLang="zh-CN" sz="1800" b="0" i="0" dirty="0">
                <a:solidFill>
                  <a:srgbClr val="000000"/>
                </a:solidFill>
                <a:effectLst/>
                <a:latin typeface="LMRoman10-Regular-Identity-H"/>
              </a:rPr>
              <a:t>25 </a:t>
            </a:r>
            <a:r>
              <a:rPr lang="zh-CN" altLang="en-US" sz="1800" b="0" i="0" dirty="0">
                <a:solidFill>
                  <a:srgbClr val="000000"/>
                </a:solidFill>
                <a:effectLst/>
                <a:latin typeface="FandolSong-Regular-Identity-H"/>
              </a:rPr>
              <a:t>个量子比特来编码 </a:t>
            </a:r>
            <a:r>
              <a:rPr lang="en-US" altLang="zh-CN" sz="1800" b="0" i="0" dirty="0">
                <a:solidFill>
                  <a:srgbClr val="000000"/>
                </a:solidFill>
                <a:effectLst/>
                <a:latin typeface="LMRoman10-Regular-Identity-H"/>
              </a:rPr>
              <a:t>25 </a:t>
            </a:r>
            <a:r>
              <a:rPr lang="zh-CN" altLang="en-US" sz="1800" b="0" i="0" dirty="0">
                <a:solidFill>
                  <a:srgbClr val="000000"/>
                </a:solidFill>
                <a:effectLst/>
                <a:latin typeface="FandolSong-Regular-Identity-H"/>
              </a:rPr>
              <a:t>个像素的图片，使用</a:t>
            </a:r>
            <a:r>
              <a:rPr lang="en-US" altLang="zh-CN" sz="1800" b="0" i="0" dirty="0">
                <a:solidFill>
                  <a:srgbClr val="000000"/>
                </a:solidFill>
                <a:effectLst/>
                <a:latin typeface="FandolSong-Regular-Identity-H"/>
              </a:rPr>
              <a:t>RY</a:t>
            </a:r>
            <a:r>
              <a:rPr lang="zh-CN" altLang="en-US" sz="1800" b="0" i="0" dirty="0">
                <a:solidFill>
                  <a:srgbClr val="000000"/>
                </a:solidFill>
                <a:effectLst/>
                <a:latin typeface="FandolSong-Regular-Identity-H"/>
              </a:rPr>
              <a:t>门进行图片的量子态编码。我们搭建的</a:t>
            </a:r>
            <a:r>
              <a:rPr lang="zh-CN" altLang="en-US" sz="1800" b="0" i="0" dirty="0">
                <a:solidFill>
                  <a:srgbClr val="000000"/>
                </a:solidFill>
                <a:effectLst/>
                <a:latin typeface="微软雅黑" panose="020B0503020204020204" charset="-122"/>
                <a:ea typeface="微软雅黑" panose="020B0503020204020204" charset="-122"/>
              </a:rPr>
              <a:t>层叠结构</a:t>
            </a:r>
            <a:r>
              <a:rPr lang="zh-CN" altLang="en-US" sz="1800" b="0" i="0" dirty="0">
                <a:solidFill>
                  <a:srgbClr val="FF0000"/>
                </a:solidFill>
                <a:effectLst/>
                <a:latin typeface="FandolSong-Bold-Identity-H"/>
              </a:rPr>
              <a:t>量子神经网络特别适用于量子线路拆分操作，因为只需在线路上裁剪一次便可以将线路平均拆成两个子线路，每个子线路的运行只需要 </a:t>
            </a:r>
            <a:r>
              <a:rPr lang="en-US" altLang="zh-CN" sz="1800" b="0" i="0" dirty="0">
                <a:solidFill>
                  <a:srgbClr val="FF0000"/>
                </a:solidFill>
                <a:effectLst/>
                <a:latin typeface="LMRoman10-Bold-Identity-H"/>
              </a:rPr>
              <a:t>13 </a:t>
            </a:r>
            <a:r>
              <a:rPr lang="zh-CN" altLang="en-US" sz="1800" b="0" i="0" dirty="0">
                <a:solidFill>
                  <a:srgbClr val="FF0000"/>
                </a:solidFill>
                <a:effectLst/>
                <a:latin typeface="FandolSong-Bold-Identity-H"/>
              </a:rPr>
              <a:t>个量子比特</a:t>
            </a:r>
            <a:r>
              <a:rPr lang="zh-CN" altLang="en-US" sz="1800" b="1" i="0" dirty="0">
                <a:solidFill>
                  <a:srgbClr val="FF0000"/>
                </a:solidFill>
                <a:effectLst/>
                <a:latin typeface="FandolSong-Bold-Identity-H"/>
              </a:rPr>
              <a:t>。 </a:t>
            </a:r>
            <a:r>
              <a:rPr lang="zh-CN" altLang="en-US" sz="1800" b="0" i="0" dirty="0">
                <a:solidFill>
                  <a:srgbClr val="000000"/>
                </a:solidFill>
                <a:effectLst/>
                <a:latin typeface="FandolSong-Regular-Identity-H"/>
              </a:rPr>
              <a:t>由于只要求完成图像的二分类任务，我们只测量最后一个比特作为量子神经网络的模型预测输出。</a:t>
            </a:r>
            <a:r>
              <a:rPr lang="zh-CN" altLang="en-US" dirty="0"/>
              <a:t> </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FandolSong-Regular-Identity-H"/>
              </a:rPr>
              <a:t>在具体实现中，我们使用了参数化的单量子门 </a:t>
            </a:r>
            <a:r>
              <a:rPr lang="en-US" altLang="zh-CN" sz="1800" b="0" i="1" dirty="0">
                <a:solidFill>
                  <a:srgbClr val="000000"/>
                </a:solidFill>
                <a:effectLst/>
                <a:latin typeface="CMMI10"/>
              </a:rPr>
              <a:t>U</a:t>
            </a:r>
            <a:r>
              <a:rPr lang="en-US" altLang="zh-CN" sz="1800" b="0" i="0" dirty="0">
                <a:solidFill>
                  <a:srgbClr val="000000"/>
                </a:solidFill>
                <a:effectLst/>
                <a:latin typeface="CMR10"/>
              </a:rPr>
              <a:t>3 </a:t>
            </a:r>
            <a:r>
              <a:rPr lang="zh-CN" altLang="en-US" sz="1800" b="0" i="0" dirty="0">
                <a:solidFill>
                  <a:srgbClr val="000000"/>
                </a:solidFill>
                <a:effectLst/>
                <a:latin typeface="FandolSong-Regular-Identity-H"/>
              </a:rPr>
              <a:t>门和双比特量子门 </a:t>
            </a:r>
            <a:r>
              <a:rPr lang="en-US" altLang="zh-CN" sz="1800" b="0" i="0" dirty="0" err="1">
                <a:solidFill>
                  <a:srgbClr val="000000"/>
                </a:solidFill>
                <a:effectLst/>
                <a:latin typeface="LMRoman10-Regular-Identity-H"/>
              </a:rPr>
              <a:t>IsingXX</a:t>
            </a:r>
            <a:r>
              <a:rPr lang="en-US" altLang="zh-CN" sz="1800" b="0" i="0" dirty="0">
                <a:solidFill>
                  <a:srgbClr val="000000"/>
                </a:solidFill>
                <a:effectLst/>
                <a:latin typeface="LMRoman10-Regular-Identity-H"/>
              </a:rPr>
              <a:t>, </a:t>
            </a:r>
            <a:r>
              <a:rPr lang="en-US" altLang="zh-CN" sz="1800" b="0" i="0" dirty="0" err="1">
                <a:solidFill>
                  <a:srgbClr val="000000"/>
                </a:solidFill>
                <a:effectLst/>
                <a:latin typeface="LMRoman10-Regular-Identity-H"/>
              </a:rPr>
              <a:t>IsingYY</a:t>
            </a:r>
            <a:r>
              <a:rPr lang="en-US" altLang="zh-CN" sz="1800" b="0" i="0" dirty="0">
                <a:solidFill>
                  <a:srgbClr val="000000"/>
                </a:solidFill>
                <a:effectLst/>
                <a:latin typeface="LMRoman10-Regular-Identity-H"/>
              </a:rPr>
              <a:t> </a:t>
            </a:r>
            <a:r>
              <a:rPr lang="zh-CN" altLang="en-US" sz="1800" b="0" i="0" dirty="0">
                <a:solidFill>
                  <a:srgbClr val="000000"/>
                </a:solidFill>
                <a:effectLst/>
                <a:latin typeface="FandolSong-Regular-Identity-H"/>
              </a:rPr>
              <a:t>和 </a:t>
            </a:r>
            <a:r>
              <a:rPr lang="en-US" altLang="zh-CN" sz="1800" b="0" i="0" dirty="0" err="1">
                <a:solidFill>
                  <a:srgbClr val="000000"/>
                </a:solidFill>
                <a:effectLst/>
                <a:latin typeface="LMRoman10-Regular-Identity-H"/>
              </a:rPr>
              <a:t>IsingZZ</a:t>
            </a:r>
            <a:r>
              <a:rPr lang="en-US" altLang="zh-CN" sz="1800" b="0" i="0" dirty="0">
                <a:solidFill>
                  <a:srgbClr val="000000"/>
                </a:solidFill>
                <a:effectLst/>
                <a:latin typeface="LMRoman10-Regular-Identity-H"/>
              </a:rPr>
              <a:t> </a:t>
            </a:r>
            <a:r>
              <a:rPr lang="zh-CN" altLang="en-US" sz="1800" b="0" i="0" dirty="0">
                <a:solidFill>
                  <a:srgbClr val="000000"/>
                </a:solidFill>
                <a:effectLst/>
                <a:latin typeface="FandolSong-Regular-Identity-H"/>
              </a:rPr>
              <a:t>门，我们称每一个由若干单量子门 </a:t>
            </a:r>
            <a:r>
              <a:rPr lang="en-US" altLang="zh-CN" sz="1800" b="0" i="1" dirty="0">
                <a:solidFill>
                  <a:srgbClr val="000000"/>
                </a:solidFill>
                <a:effectLst/>
                <a:latin typeface="CMMI10"/>
              </a:rPr>
              <a:t>U</a:t>
            </a:r>
            <a:r>
              <a:rPr lang="en-US" altLang="zh-CN" sz="1800" b="0" i="0" dirty="0">
                <a:solidFill>
                  <a:srgbClr val="000000"/>
                </a:solidFill>
                <a:effectLst/>
                <a:latin typeface="CMR10"/>
              </a:rPr>
              <a:t>3 </a:t>
            </a:r>
            <a:r>
              <a:rPr lang="zh-CN" altLang="en-US" sz="1800" b="0" i="0" dirty="0">
                <a:solidFill>
                  <a:srgbClr val="000000"/>
                </a:solidFill>
                <a:effectLst/>
                <a:latin typeface="FandolSong-Regular-Identity-H"/>
              </a:rPr>
              <a:t>门和若干个双比特量子门组成的块为一个可学习块。</a:t>
            </a:r>
            <a:endParaRPr lang="en-US" altLang="zh-CN" sz="1800" b="0" i="0" dirty="0">
              <a:solidFill>
                <a:srgbClr val="000000"/>
              </a:solidFill>
              <a:effectLst/>
              <a:latin typeface="FandolSong-Regular-Identity-H"/>
            </a:endParaRPr>
          </a:p>
          <a:p>
            <a:endParaRPr lang="en-US" altLang="zh-CN" sz="1800" b="0" i="0" dirty="0">
              <a:solidFill>
                <a:srgbClr val="000000"/>
              </a:solidFill>
              <a:effectLst/>
              <a:latin typeface="FandolSong-Regular-Identity-H"/>
              <a:ea typeface="微软雅黑" panose="020B0503020204020204" charset="-122"/>
            </a:endParaRPr>
          </a:p>
          <a:p>
            <a:r>
              <a:rPr lang="zh-CN" altLang="en-US" sz="1200" b="0" i="0" dirty="0">
                <a:solidFill>
                  <a:srgbClr val="000000"/>
                </a:solidFill>
                <a:effectLst/>
                <a:latin typeface="微软雅黑" panose="020B0503020204020204" charset="-122"/>
                <a:ea typeface="微软雅黑" panose="020B0503020204020204" charset="-122"/>
              </a:rPr>
              <a:t>可学习层总共有 </a:t>
            </a:r>
            <a:r>
              <a:rPr lang="en-US" altLang="zh-CN" sz="1200" b="0" i="0" dirty="0">
                <a:solidFill>
                  <a:srgbClr val="000000"/>
                </a:solidFill>
                <a:effectLst/>
                <a:latin typeface="微软雅黑" panose="020B0503020204020204" charset="-122"/>
                <a:ea typeface="微软雅黑" panose="020B0503020204020204" charset="-122"/>
              </a:rPr>
              <a:t>291</a:t>
            </a:r>
            <a:r>
              <a:rPr lang="zh-CN" altLang="en-US" sz="1200" b="0" i="0" dirty="0">
                <a:solidFill>
                  <a:srgbClr val="000000"/>
                </a:solidFill>
                <a:effectLst/>
                <a:latin typeface="微软雅黑" panose="020B0503020204020204" charset="-122"/>
                <a:ea typeface="微软雅黑" panose="020B0503020204020204" charset="-122"/>
              </a:rPr>
              <a:t>个可学习的参数。</a:t>
            </a:r>
            <a:r>
              <a:rPr lang="zh-CN" altLang="en-US" sz="1800" b="0" i="0" dirty="0">
                <a:solidFill>
                  <a:srgbClr val="000000"/>
                </a:solidFill>
                <a:effectLst/>
                <a:latin typeface="FandolSong-Regular-Identity-H"/>
              </a:rPr>
              <a:t>这些参数通过优化器进行调整，直到达到最大训练迭代次数或达到理想精度。</a:t>
            </a:r>
            <a:br>
              <a:rPr lang="zh-CN" altLang="en-US" dirty="0"/>
            </a:b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我们在学习率</a:t>
            </a:r>
            <a:r>
              <a:rPr lang="en-US" altLang="zh-CN" sz="1800" dirty="0"/>
              <a:t>0.1,</a:t>
            </a:r>
            <a:r>
              <a:rPr lang="zh-CN" altLang="en-US" sz="1800" dirty="0"/>
              <a:t> 交叉熵作为损失函数的条件下，使用</a:t>
            </a:r>
            <a:r>
              <a:rPr lang="en-US" altLang="zh-CN" sz="1800" dirty="0"/>
              <a:t>Adam</a:t>
            </a:r>
            <a:r>
              <a:rPr lang="zh-CN" altLang="en-US" sz="1800" dirty="0"/>
              <a:t>优化器进行学习。</a:t>
            </a:r>
            <a:endParaRPr lang="en-US" altLang="zh-CN" sz="1800" dirty="0"/>
          </a:p>
          <a:p>
            <a:endParaRPr lang="en-US" altLang="zh-CN" sz="1800" b="0" i="0" dirty="0">
              <a:solidFill>
                <a:srgbClr val="000000"/>
              </a:solidFill>
              <a:effectLst/>
              <a:latin typeface="FandolSong-Regular-Identity-H"/>
            </a:endParaRPr>
          </a:p>
          <a:p>
            <a:r>
              <a:rPr lang="zh-CN" altLang="en-US" sz="1800" b="0" i="0" dirty="0">
                <a:solidFill>
                  <a:srgbClr val="000000"/>
                </a:solidFill>
                <a:effectLst/>
                <a:latin typeface="FandolSong-Regular-Identity-H"/>
              </a:rPr>
              <a:t>实验结果显示，</a:t>
            </a:r>
            <a:r>
              <a:rPr lang="en-US" altLang="zh-CN" sz="1800" b="0" i="0" dirty="0">
                <a:solidFill>
                  <a:srgbClr val="000000"/>
                </a:solidFill>
                <a:effectLst/>
                <a:latin typeface="FandolSong-Regular-Identity-H"/>
              </a:rPr>
              <a:t>……</a:t>
            </a:r>
            <a:r>
              <a:rPr lang="zh-CN" altLang="en-US" sz="1800" b="0" i="0" dirty="0">
                <a:solidFill>
                  <a:srgbClr val="000000"/>
                </a:solidFill>
                <a:effectLst/>
                <a:latin typeface="FandolSong-Regular-Identity-H"/>
              </a:rPr>
              <a:t>，在训练初期，训练和测试的损失都较高，但随着训练的进行，损失逐渐下降，准确率显著提升。具体来说，训练和测试的损失在前 </a:t>
            </a:r>
            <a:r>
              <a:rPr lang="en-US" altLang="zh-CN" sz="1800" b="0" i="0" dirty="0">
                <a:solidFill>
                  <a:srgbClr val="000000"/>
                </a:solidFill>
                <a:effectLst/>
                <a:latin typeface="LMRoman10-Regular-Identity-H"/>
              </a:rPr>
              <a:t>20 </a:t>
            </a:r>
            <a:r>
              <a:rPr lang="zh-CN" altLang="en-US" sz="1800" b="0" i="0" dirty="0">
                <a:solidFill>
                  <a:srgbClr val="000000"/>
                </a:solidFill>
                <a:effectLst/>
                <a:latin typeface="FandolSong-Regular-Identity-H"/>
              </a:rPr>
              <a:t>个 </a:t>
            </a:r>
            <a:r>
              <a:rPr lang="en-US" altLang="zh-CN" sz="1800" b="0" i="0" dirty="0">
                <a:solidFill>
                  <a:srgbClr val="000000"/>
                </a:solidFill>
                <a:effectLst/>
                <a:latin typeface="LMRoman10-Regular-Identity-H"/>
              </a:rPr>
              <a:t>epoch </a:t>
            </a:r>
            <a:r>
              <a:rPr lang="zh-CN" altLang="en-US" sz="1800" b="0" i="0" dirty="0">
                <a:solidFill>
                  <a:srgbClr val="000000"/>
                </a:solidFill>
                <a:effectLst/>
                <a:latin typeface="FandolSong-Regular-Identity-H"/>
              </a:rPr>
              <a:t>内迅速下降，随后逐渐趋于平稳，在第 </a:t>
            </a:r>
            <a:r>
              <a:rPr lang="en-US" altLang="zh-CN" sz="1800" b="0" i="0" dirty="0">
                <a:solidFill>
                  <a:srgbClr val="000000"/>
                </a:solidFill>
                <a:effectLst/>
                <a:latin typeface="LMRoman10-Regular-Identity-H"/>
              </a:rPr>
              <a:t>100 </a:t>
            </a:r>
            <a:r>
              <a:rPr lang="zh-CN" altLang="en-US" sz="1800" b="0" i="0" dirty="0">
                <a:solidFill>
                  <a:srgbClr val="000000"/>
                </a:solidFill>
                <a:effectLst/>
                <a:latin typeface="FandolSong-Regular-Identity-H"/>
              </a:rPr>
              <a:t>个 </a:t>
            </a:r>
            <a:r>
              <a:rPr lang="en-US" altLang="zh-CN" sz="1800" b="0" i="0" dirty="0">
                <a:solidFill>
                  <a:srgbClr val="000000"/>
                </a:solidFill>
                <a:effectLst/>
                <a:latin typeface="LMRoman10-Regular-Identity-H"/>
              </a:rPr>
              <a:t>epoch </a:t>
            </a:r>
            <a:r>
              <a:rPr lang="zh-CN" altLang="en-US" sz="1800" b="0" i="0" dirty="0">
                <a:solidFill>
                  <a:srgbClr val="000000"/>
                </a:solidFill>
                <a:effectLst/>
                <a:latin typeface="FandolSong-Regular-Identity-H"/>
              </a:rPr>
              <a:t>时，训练损失降至约 </a:t>
            </a:r>
            <a:r>
              <a:rPr lang="en-US" altLang="zh-CN" sz="1800" b="0" i="0" dirty="0">
                <a:solidFill>
                  <a:srgbClr val="000000"/>
                </a:solidFill>
                <a:effectLst/>
                <a:latin typeface="LMRoman10-Regular-Identity-H"/>
              </a:rPr>
              <a:t>0.475</a:t>
            </a:r>
            <a:r>
              <a:rPr lang="zh-CN" altLang="en-US" sz="1800" b="0" i="0" dirty="0">
                <a:solidFill>
                  <a:srgbClr val="000000"/>
                </a:solidFill>
                <a:effectLst/>
                <a:latin typeface="FandolSong-Regular-Identity-H"/>
              </a:rPr>
              <a:t>，而测试损失约为 </a:t>
            </a:r>
            <a:r>
              <a:rPr lang="en-US" altLang="zh-CN" sz="1800" b="0" i="0" dirty="0">
                <a:solidFill>
                  <a:srgbClr val="000000"/>
                </a:solidFill>
                <a:effectLst/>
                <a:latin typeface="LMRoman10-Regular-Identity-H"/>
              </a:rPr>
              <a:t>0.49</a:t>
            </a:r>
            <a:r>
              <a:rPr lang="zh-CN" altLang="en-US" sz="1800" b="0" i="0" dirty="0">
                <a:solidFill>
                  <a:srgbClr val="000000"/>
                </a:solidFill>
                <a:effectLst/>
                <a:latin typeface="FandolSong-Regular-Identity-H"/>
              </a:rPr>
              <a:t>。从准确率来看，训练和测试的准确率在前 </a:t>
            </a:r>
            <a:r>
              <a:rPr lang="en-US" altLang="zh-CN" sz="1800" b="0" i="0" dirty="0">
                <a:solidFill>
                  <a:srgbClr val="000000"/>
                </a:solidFill>
                <a:effectLst/>
                <a:latin typeface="LMRoman10-Regular-Identity-H"/>
              </a:rPr>
              <a:t>20 </a:t>
            </a:r>
            <a:r>
              <a:rPr lang="zh-CN" altLang="en-US" sz="1800" b="0" i="0" dirty="0">
                <a:solidFill>
                  <a:srgbClr val="000000"/>
                </a:solidFill>
                <a:effectLst/>
                <a:latin typeface="FandolSong-Regular-Identity-H"/>
              </a:rPr>
              <a:t>个 </a:t>
            </a:r>
            <a:r>
              <a:rPr lang="en-US" altLang="zh-CN" sz="1800" b="0" i="0" dirty="0">
                <a:solidFill>
                  <a:srgbClr val="000000"/>
                </a:solidFill>
                <a:effectLst/>
                <a:latin typeface="LMRoman10-Regular-Identity-H"/>
              </a:rPr>
              <a:t>epoch </a:t>
            </a:r>
            <a:r>
              <a:rPr lang="zh-CN" altLang="en-US" sz="1800" b="0" i="0" dirty="0">
                <a:solidFill>
                  <a:srgbClr val="000000"/>
                </a:solidFill>
                <a:effectLst/>
                <a:latin typeface="FandolSong-Regular-Identity-H"/>
              </a:rPr>
              <a:t>内迅速提升，随后逐渐趋于平稳。在第 </a:t>
            </a:r>
            <a:r>
              <a:rPr lang="en-US" altLang="zh-CN" sz="1800" b="0" i="0" dirty="0">
                <a:solidFill>
                  <a:srgbClr val="000000"/>
                </a:solidFill>
                <a:effectLst/>
                <a:latin typeface="LMRoman10-Regular-Identity-H"/>
              </a:rPr>
              <a:t>100 </a:t>
            </a:r>
            <a:r>
              <a:rPr lang="zh-CN" altLang="en-US" sz="1800" b="0" i="0" dirty="0">
                <a:solidFill>
                  <a:srgbClr val="000000"/>
                </a:solidFill>
                <a:effectLst/>
                <a:latin typeface="FandolSong-Regular-Identity-H"/>
              </a:rPr>
              <a:t>个</a:t>
            </a:r>
            <a:r>
              <a:rPr lang="en-US" altLang="zh-CN" sz="1800" b="0" i="0" dirty="0">
                <a:solidFill>
                  <a:srgbClr val="000000"/>
                </a:solidFill>
                <a:effectLst/>
                <a:latin typeface="LMRoman10-Regular-Identity-H"/>
              </a:rPr>
              <a:t>epoch </a:t>
            </a:r>
            <a:r>
              <a:rPr lang="zh-CN" altLang="en-US" sz="1800" b="0" i="0" dirty="0">
                <a:solidFill>
                  <a:srgbClr val="000000"/>
                </a:solidFill>
                <a:effectLst/>
                <a:latin typeface="FandolSong-Regular-Identity-H"/>
              </a:rPr>
              <a:t>时，训练准确率达到约 </a:t>
            </a:r>
            <a:r>
              <a:rPr lang="en-US" altLang="zh-CN" sz="1800" b="0" i="0" dirty="0">
                <a:solidFill>
                  <a:srgbClr val="000000"/>
                </a:solidFill>
                <a:effectLst/>
                <a:latin typeface="LMRoman10-Regular-Identity-H"/>
              </a:rPr>
              <a:t>97%</a:t>
            </a:r>
            <a:r>
              <a:rPr lang="zh-CN" altLang="en-US" sz="1800" b="0" i="0" dirty="0">
                <a:solidFill>
                  <a:srgbClr val="000000"/>
                </a:solidFill>
                <a:effectLst/>
                <a:latin typeface="FandolSong-Regular-Identity-H"/>
              </a:rPr>
              <a:t>，而测试准确率也达到 </a:t>
            </a:r>
            <a:r>
              <a:rPr lang="en-US" altLang="zh-CN" sz="1800" b="0" i="0" dirty="0">
                <a:solidFill>
                  <a:srgbClr val="000000"/>
                </a:solidFill>
                <a:effectLst/>
                <a:latin typeface="LMRoman10-Regular-Identity-H"/>
              </a:rPr>
              <a:t>95.3%</a:t>
            </a:r>
            <a:r>
              <a:rPr lang="zh-CN" altLang="en-US" sz="1800" b="0" i="0" dirty="0">
                <a:solidFill>
                  <a:srgbClr val="000000"/>
                </a:solidFill>
                <a:effectLst/>
                <a:latin typeface="FandolSong-Regular-Identity-H"/>
              </a:rPr>
              <a:t>。训练过程中训练和测试的损失和准确率曲线趋于平稳，说明模型在当前训练参数下具有良好的泛化能力。</a:t>
            </a:r>
            <a:r>
              <a:rPr lang="zh-CN" altLang="en-US" dirty="0"/>
              <a:t> </a:t>
            </a:r>
            <a:br>
              <a:rPr lang="zh-CN" altLang="en-US" dirty="0"/>
            </a:b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我们</a:t>
            </a:r>
            <a:r>
              <a:rPr lang="zh-CN" altLang="en-US" sz="2800" dirty="0">
                <a:solidFill>
                  <a:srgbClr val="000000"/>
                </a:solidFill>
                <a:latin typeface="微软雅黑" panose="020B0503020204020204" charset="-122"/>
                <a:ea typeface="微软雅黑" panose="020B0503020204020204" charset="-122"/>
              </a:rPr>
              <a:t>对模型在</a:t>
            </a:r>
            <a:r>
              <a:rPr lang="en-US" altLang="zh-CN" sz="2800" dirty="0" err="1">
                <a:solidFill>
                  <a:srgbClr val="000000"/>
                </a:solidFill>
                <a:latin typeface="微软雅黑" panose="020B0503020204020204" charset="-122"/>
                <a:ea typeface="微软雅黑" panose="020B0503020204020204" charset="-122"/>
              </a:rPr>
              <a:t>PyQpanda&amp;Pyvqnet</a:t>
            </a:r>
            <a:r>
              <a:rPr lang="zh-CN" altLang="en-US" sz="2800" dirty="0">
                <a:solidFill>
                  <a:srgbClr val="000000"/>
                </a:solidFill>
                <a:latin typeface="微软雅黑" panose="020B0503020204020204" charset="-122"/>
                <a:ea typeface="微软雅黑" panose="020B0503020204020204" charset="-122"/>
              </a:rPr>
              <a:t>上和在</a:t>
            </a:r>
            <a:r>
              <a:rPr lang="en-US" altLang="zh-CN" sz="2800" dirty="0" err="1">
                <a:solidFill>
                  <a:srgbClr val="000000"/>
                </a:solidFill>
                <a:latin typeface="微软雅黑" panose="020B0503020204020204" charset="-122"/>
                <a:ea typeface="微软雅黑" panose="020B0503020204020204" charset="-122"/>
              </a:rPr>
              <a:t>pennylane</a:t>
            </a:r>
            <a:r>
              <a:rPr lang="zh-CN" altLang="en-US" sz="2800" dirty="0">
                <a:solidFill>
                  <a:srgbClr val="000000"/>
                </a:solidFill>
                <a:latin typeface="微软雅黑" panose="020B0503020204020204" charset="-122"/>
                <a:ea typeface="微软雅黑" panose="020B0503020204020204" charset="-122"/>
              </a:rPr>
              <a:t>上的内存占用和学习用时进行了对比</a:t>
            </a:r>
            <a:r>
              <a:rPr lang="zh-CN" altLang="en-US" sz="1800" b="0" i="0" dirty="0">
                <a:solidFill>
                  <a:srgbClr val="000000"/>
                </a:solidFill>
                <a:effectLst/>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 </a:t>
            </a:r>
            <a:endParaRPr lang="en-US" altLang="zh-CN" sz="1800" b="0" i="0" dirty="0">
              <a:solidFill>
                <a:srgbClr val="000000"/>
              </a:solidFill>
              <a:effectLst/>
              <a:latin typeface="FandolSong-Regular-Identity-H"/>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左边是对于前后两部分线路进行经典后处理的代码部分，我们全部采用</a:t>
            </a:r>
            <a:r>
              <a:rPr lang="en-US" altLang="zh-CN" dirty="0" err="1"/>
              <a:t>Qtensor</a:t>
            </a:r>
            <a:r>
              <a:rPr lang="zh-CN" altLang="en-US" dirty="0"/>
              <a:t>类型实现经典后处理，从而使切割后的量子线路能够完成自动微分并将梯度反向传播给优化器。</a:t>
            </a:r>
            <a:endParaRPr lang="en-US" altLang="zh-CN" dirty="0"/>
          </a:p>
          <a:p>
            <a:endParaRPr lang="en-US" altLang="zh-CN" dirty="0"/>
          </a:p>
          <a:p>
            <a:r>
              <a:rPr lang="zh-CN" altLang="en-US" dirty="0"/>
              <a:t>右边是前半部分线路的代码实现，作为子线路代码实现的例子在此呈现，我们采用</a:t>
            </a:r>
            <a:r>
              <a:rPr lang="en-US" altLang="zh-CN" dirty="0" err="1"/>
              <a:t>vqnet</a:t>
            </a:r>
            <a:r>
              <a:rPr lang="zh-CN" altLang="en-US" dirty="0"/>
              <a:t>中的量子线路定义方法，使得量子线路支持批量输入与处理。</a:t>
            </a:r>
            <a:endParaRPr lang="en-US" altLang="zh-CN" dirty="0"/>
          </a:p>
          <a:p>
            <a:r>
              <a:rPr lang="zh-CN" altLang="en-US" dirty="0"/>
              <a:t>结合了这两方面特点，我们实现的量子线路拆分技术能够更好的支持量子神经网络的参数学习。</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我们将具体代码实现开源至</a:t>
            </a:r>
            <a:r>
              <a:rPr lang="en-US" altLang="zh-CN" dirty="0" err="1"/>
              <a:t>github</a:t>
            </a:r>
            <a:r>
              <a:rPr lang="zh-CN" altLang="en-US" dirty="0"/>
              <a:t>，支持各位查看。</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000000"/>
                </a:solidFill>
                <a:effectLst/>
                <a:latin typeface="FandolSong-Regular-Identity-H"/>
              </a:rPr>
              <a:t>通过本次比赛，我们探讨了基于“测量</a:t>
            </a:r>
            <a:r>
              <a:rPr lang="en-US" altLang="zh-CN" sz="1200" b="0" i="0" dirty="0">
                <a:solidFill>
                  <a:srgbClr val="000000"/>
                </a:solidFill>
                <a:effectLst/>
                <a:latin typeface="LMRoman10-Regular-Identity-H"/>
              </a:rPr>
              <a:t>-</a:t>
            </a:r>
            <a:r>
              <a:rPr lang="zh-CN" altLang="en-US" sz="1200" b="0" i="0" dirty="0">
                <a:solidFill>
                  <a:srgbClr val="000000"/>
                </a:solidFill>
                <a:effectLst/>
                <a:latin typeface="FandolSong-Regular-Identity-H"/>
              </a:rPr>
              <a:t>制备”方法的量子线路拆分技术及其在图片分类中的应用。通过引入测量和再准备步骤，量子线路的复杂性得以显著降低，使得在现有硬件条件下执行大规模量子计算成为可能。实验结果表明，采用这种技术的量子分类器不仅在分类准确率上表现出色，而且在计算资源和复杂性上有显著的降低。这一技术展示了其在实际量子计算任务中的巨大潜力，证明了量子线路拆分技术的有效性和实用性。</a:t>
            </a:r>
            <a:endParaRPr lang="en-US" altLang="zh-CN" sz="1200" b="0" i="0" dirty="0">
              <a:solidFill>
                <a:srgbClr val="000000"/>
              </a:solidFill>
              <a:effectLst/>
              <a:latin typeface="FandolSong-Regular-Identity-H"/>
            </a:endParaRPr>
          </a:p>
          <a:p>
            <a:endParaRPr lang="zh-CN" altLang="en-US" sz="1200" b="0" i="0" dirty="0">
              <a:solidFill>
                <a:srgbClr val="000000"/>
              </a:solidFill>
              <a:effectLst/>
              <a:latin typeface="FandolSong-Regular-Identity-H"/>
            </a:endParaRPr>
          </a:p>
          <a:p>
            <a:r>
              <a:rPr lang="zh-CN" altLang="en-US" sz="1200" b="0" i="0" dirty="0">
                <a:solidFill>
                  <a:srgbClr val="000000"/>
                </a:solidFill>
                <a:effectLst/>
                <a:latin typeface="FandolSong-Regular-Identity-H"/>
              </a:rPr>
              <a:t>展望未来，量子线路拆分技术的优化和扩展将继续推进量子计算的发展。未来研究将致力于通过对于更多线路切割点的支持，提高量子线路对拆分的效率；通过引入图组合优化方法，有效利用量子线路拆分技术对复杂拓扑结构的灵活性；通过对各测量</a:t>
            </a:r>
            <a:r>
              <a:rPr lang="en-US" altLang="zh-CN" sz="1200" b="0" i="0" dirty="0">
                <a:solidFill>
                  <a:srgbClr val="000000"/>
                </a:solidFill>
                <a:effectLst/>
                <a:latin typeface="FandolSong-Regular-Identity-H"/>
              </a:rPr>
              <a:t>-</a:t>
            </a:r>
            <a:r>
              <a:rPr lang="zh-CN" altLang="en-US" sz="1200" b="0" i="0" dirty="0">
                <a:solidFill>
                  <a:srgbClr val="000000"/>
                </a:solidFill>
                <a:effectLst/>
                <a:latin typeface="FandolSong-Regular-Identity-H"/>
              </a:rPr>
              <a:t>制备操作的加速实现，推动量子线路拆分技术的更广泛应用。随着量子硬件技术的不断进步，结合测量</a:t>
            </a:r>
            <a:r>
              <a:rPr lang="en-US" altLang="zh-CN" sz="1200" b="0" i="0" dirty="0">
                <a:solidFill>
                  <a:srgbClr val="000000"/>
                </a:solidFill>
                <a:effectLst/>
                <a:latin typeface="LMRoman10-Regular-Identity-H"/>
              </a:rPr>
              <a:t>-</a:t>
            </a:r>
            <a:r>
              <a:rPr lang="zh-CN" altLang="en-US" sz="1200" b="0" i="0" dirty="0">
                <a:solidFill>
                  <a:srgbClr val="000000"/>
                </a:solidFill>
                <a:effectLst/>
                <a:latin typeface="FandolSong-Regular-Identity-H"/>
              </a:rPr>
              <a:t>准备等拆分技术，探索其在更多应用场景中的可行性，有望实现更大规模、更复杂的量子计算任务。通过不断完善，量子计算将在科学研究和工业应用中发挥越来越重要的作用，推动量子技术的实用化进程。</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一方面，随着摩尔定律逐渐失效，传统晶体管技术的发展速度正在减缓；另一方面，从</a:t>
            </a:r>
            <a:r>
              <a:rPr lang="en-US" altLang="zh-CN" dirty="0"/>
              <a:t>GPT-3</a:t>
            </a:r>
            <a:r>
              <a:rPr lang="zh-CN" altLang="en-US" dirty="0"/>
              <a:t>到</a:t>
            </a:r>
            <a:r>
              <a:rPr lang="en-US" altLang="zh-CN" dirty="0"/>
              <a:t>GPT-4</a:t>
            </a:r>
            <a:r>
              <a:rPr lang="zh-CN" altLang="en-US" dirty="0"/>
              <a:t>，人工智能模型的参数量正在以惊人的速度增长。这种增长要求更强大的计算能力，但传统计算架构已经无法满足这一需求。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量子计算为人工智能的发展提供了全新的思路和工具。其中，量子神经网络是一种融合了量子计算和神经网络概念的模型，使用量子比特来表示神经网络的权重和激活值，通过量子门操作来执行神经网络的前向传播和反向传播。特别的，</a:t>
            </a:r>
            <a:r>
              <a:rPr lang="zh-CN" altLang="en-US" b="0" i="0" dirty="0">
                <a:effectLst/>
                <a:highlight>
                  <a:srgbClr val="FFFFFF"/>
                </a:highlight>
                <a:latin typeface="-apple-system"/>
              </a:rPr>
              <a:t>量子计算和超级计算机的融合将量子计算和经典计算的技术与框架结合在一起，</a:t>
            </a:r>
            <a:r>
              <a:rPr lang="zh-CN" altLang="en-US" dirty="0"/>
              <a:t>加速人工智能模型的训练和推理过程</a:t>
            </a:r>
            <a:r>
              <a:rPr lang="zh-CN" altLang="en-US" b="0" i="0" dirty="0">
                <a:effectLst/>
                <a:highlight>
                  <a:srgbClr val="FFFFFF"/>
                </a:highlight>
                <a:latin typeface="-apple-system"/>
              </a:rPr>
              <a:t>。</a:t>
            </a:r>
            <a:endParaRPr lang="en-US" altLang="zh-CN" b="0" i="0" dirty="0">
              <a:effectLst/>
              <a:highlight>
                <a:srgbClr val="FFFFFF"/>
              </a:highlight>
              <a:latin typeface="-apple-system"/>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dirty="0">
                <a:solidFill>
                  <a:srgbClr val="000000"/>
                </a:solidFill>
                <a:effectLst/>
                <a:latin typeface="FandolSong-Regular-Identity-H"/>
              </a:rPr>
              <a:t>基于“测量</a:t>
            </a:r>
            <a:r>
              <a:rPr lang="en-US" altLang="zh-CN" sz="1800" b="0" i="0" dirty="0">
                <a:solidFill>
                  <a:srgbClr val="000000"/>
                </a:solidFill>
                <a:effectLst/>
                <a:latin typeface="LMRoman10-Regular-Identity-H"/>
              </a:rPr>
              <a:t>-</a:t>
            </a:r>
            <a:r>
              <a:rPr lang="zh-CN" altLang="en-US" sz="1800" b="0" i="0" dirty="0">
                <a:solidFill>
                  <a:srgbClr val="000000"/>
                </a:solidFill>
                <a:effectLst/>
                <a:latin typeface="FandolSong-Regular-Identity-H"/>
              </a:rPr>
              <a:t>制备” 的量子线路拆分技术</a:t>
            </a:r>
            <a:r>
              <a:rPr lang="zh-CN" altLang="en-US" sz="1200" b="0" i="0" dirty="0">
                <a:solidFill>
                  <a:srgbClr val="000000"/>
                </a:solidFill>
                <a:effectLst/>
                <a:latin typeface="FandolSong-Regular-Identity-H"/>
              </a:rPr>
              <a:t>作为</a:t>
            </a:r>
            <a:r>
              <a:rPr lang="zh-CN" altLang="en-US" sz="1800" dirty="0"/>
              <a:t>一种量子</a:t>
            </a:r>
            <a:r>
              <a:rPr lang="en-US" altLang="zh-CN" sz="1800" dirty="0"/>
              <a:t>-</a:t>
            </a:r>
            <a:r>
              <a:rPr lang="zh-CN" altLang="en-US" sz="1800" dirty="0"/>
              <a:t>经典混合的新型计算架构，</a:t>
            </a:r>
            <a:r>
              <a:rPr lang="zh-CN" altLang="en-US" sz="1800" b="0" i="0" dirty="0">
                <a:solidFill>
                  <a:srgbClr val="000000"/>
                </a:solidFill>
                <a:effectLst/>
                <a:latin typeface="FandolSong-Regular-Identity-H"/>
              </a:rPr>
              <a:t>在量超融合方面具有特别重要的作用。</a:t>
            </a:r>
            <a:r>
              <a:rPr lang="zh-CN" altLang="en-US" sz="2800" dirty="0"/>
              <a:t>在</a:t>
            </a:r>
            <a:r>
              <a:rPr lang="zh-CN" altLang="en-US" sz="1800" b="0" i="0" dirty="0">
                <a:solidFill>
                  <a:srgbClr val="000000"/>
                </a:solidFill>
                <a:effectLst/>
                <a:latin typeface="FandolSong-Regular-Identity-H"/>
              </a:rPr>
              <a:t> “测量</a:t>
            </a:r>
            <a:r>
              <a:rPr lang="en-US" altLang="zh-CN" sz="1800" b="0" i="0" dirty="0">
                <a:solidFill>
                  <a:srgbClr val="000000"/>
                </a:solidFill>
                <a:effectLst/>
                <a:latin typeface="LMRoman10-Regular-Identity-H"/>
              </a:rPr>
              <a:t>-</a:t>
            </a:r>
            <a:r>
              <a:rPr lang="zh-CN" altLang="en-US" sz="1800" b="0" i="0" dirty="0">
                <a:solidFill>
                  <a:srgbClr val="000000"/>
                </a:solidFill>
                <a:effectLst/>
                <a:latin typeface="FandolSong-Regular-Identity-H"/>
              </a:rPr>
              <a:t>制备”技术中，量子态首先通过测量被转换为经典信息，然后我们根据这些经典信息重新制备新的量子态。这一过程允许我们将复杂的量子线路拆分为多个较小的部分，并且每个部分都可以在比特数更少的量子硬件上独立执行，从而有效地减少了对纠缠操作所带来的对逻辑量子比特数量以及量子线路拓扑结构的需求，</a:t>
            </a:r>
            <a:r>
              <a:rPr lang="zh-CN" altLang="en-US" b="0" dirty="0">
                <a:solidFill>
                  <a:srgbClr val="C00000"/>
                </a:solidFill>
                <a:latin typeface="微软雅黑" panose="020B0503020204020204" charset="-122"/>
                <a:ea typeface="微软雅黑" panose="020B0503020204020204" charset="-122"/>
              </a:rPr>
              <a:t>更好的适应当前经典与量子计算机硬件与量子算法之间存在的差异。</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本次量超融合赛道的</a:t>
            </a:r>
            <a:r>
              <a:rPr lang="en-US" altLang="zh-CN" dirty="0"/>
              <a:t>·</a:t>
            </a:r>
            <a:r>
              <a:rPr lang="zh-CN" altLang="en-US" dirty="0"/>
              <a:t>题目给出了两类</a:t>
            </a:r>
            <a:r>
              <a:rPr lang="en-US" altLang="zh-CN" dirty="0"/>
              <a:t>5*5</a:t>
            </a:r>
            <a:r>
              <a:rPr lang="zh-CN" altLang="en-US" dirty="0"/>
              <a:t>像素的手写数字图片，要求每个像素使用一个量子比特编码，从而需要构建</a:t>
            </a:r>
            <a:r>
              <a:rPr lang="en-US" altLang="zh-CN" dirty="0"/>
              <a:t>25</a:t>
            </a:r>
            <a:r>
              <a:rPr lang="zh-CN" altLang="en-US" dirty="0"/>
              <a:t>比特的量子神经网络用于学习，实现手写数字识别任务。</a:t>
            </a:r>
            <a:endParaRPr lang="en-US" altLang="zh-CN" dirty="0"/>
          </a:p>
          <a:p>
            <a:endParaRPr lang="en-US" altLang="zh-CN" dirty="0"/>
          </a:p>
          <a:p>
            <a:r>
              <a:rPr lang="zh-CN" altLang="en-US" dirty="0"/>
              <a:t>在此基础上，我们还需要使用量子线路拆分技术，使得各子线路量子比特数不超过</a:t>
            </a:r>
            <a:r>
              <a:rPr lang="en-US" altLang="zh-CN" dirty="0"/>
              <a:t>15</a:t>
            </a:r>
            <a:r>
              <a:rPr lang="zh-CN" altLang="en-US" dirty="0"/>
              <a:t>。且不能在经典计算部分包含可学习参数。</a:t>
            </a:r>
            <a:endParaRPr lang="en-US" altLang="zh-CN"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由线性代数知识，我们知道</a:t>
            </a: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对</a:t>
            </a:r>
            <a:r>
              <a:rPr lang="en-US" altLang="zh-CN" dirty="0"/>
              <a:t>IXYZ</a:t>
            </a:r>
            <a:r>
              <a:rPr lang="zh-CN" altLang="en-US" dirty="0"/>
              <a:t>四个泡利矩阵，</a:t>
            </a:r>
            <a:r>
              <a:rPr lang="en-US" altLang="zh-CN" dirty="0"/>
              <a:t>…… </a:t>
            </a:r>
            <a:r>
              <a:rPr lang="zh-CN" altLang="en-US" dirty="0"/>
              <a:t>求本征矢和对应的本征量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将分解式代入，我们得到对任意量子态</a:t>
            </a:r>
            <a:r>
              <a:rPr lang="en-US" altLang="zh-CN" dirty="0"/>
              <a:t>rho</a:t>
            </a:r>
            <a:r>
              <a:rPr lang="zh-CN" altLang="en-US" dirty="0"/>
              <a:t>，它可以写作这样的求和式，其中</a:t>
            </a:r>
            <a:r>
              <a:rPr lang="en-US" altLang="zh-CN" dirty="0"/>
              <a:t>Oi</a:t>
            </a:r>
            <a:r>
              <a:rPr lang="zh-CN" altLang="en-US" dirty="0"/>
              <a:t>为泡利矩阵，</a:t>
            </a:r>
            <a:r>
              <a:rPr lang="en-US" altLang="zh-CN" dirty="0" err="1"/>
              <a:t>rhoi</a:t>
            </a:r>
            <a:r>
              <a:rPr lang="zh-CN" altLang="en-US" dirty="0"/>
              <a:t>为泡利矩阵对应的本征矢，</a:t>
            </a:r>
            <a:r>
              <a:rPr lang="en-US" altLang="zh-CN" dirty="0"/>
              <a:t>ci</a:t>
            </a:r>
            <a:r>
              <a:rPr lang="zh-CN" altLang="en-US" dirty="0"/>
              <a:t>为本征矢对应的本征量。</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charset="-122"/>
                <a:ea typeface="微软雅黑" panose="020B0503020204020204" charset="-122"/>
              </a:rPr>
              <a:t>目录</a:t>
            </a:r>
            <a:endParaRPr lang="zh-CN" altLang="en-US" sz="900">
              <a:solidFill>
                <a:prstClr val="black"/>
              </a:solidFill>
              <a:latin typeface="微软雅黑" panose="020B0503020204020204" charset="-122"/>
              <a:ea typeface="微软雅黑" panose="020B050302020402020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charset="-122"/>
                <a:ea typeface="微软雅黑" panose="020B0503020204020204" charset="-122"/>
              </a:rPr>
              <a:t>CONTENTS</a:t>
            </a:r>
            <a:endParaRPr lang="zh-CN" altLang="en-US" sz="900">
              <a:solidFill>
                <a:prstClr val="black"/>
              </a:solidFill>
              <a:latin typeface="微软雅黑" panose="020B0503020204020204" charset="-122"/>
              <a:ea typeface="微软雅黑" panose="020B050302020402020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0591" y="2379283"/>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charset="-122"/>
                <a:ea typeface="微软雅黑" panose="020B0503020204020204" charset="-122"/>
              </a:rPr>
              <a:t>目 录</a:t>
            </a:r>
            <a:endParaRPr lang="en-US" altLang="zh-CN" sz="4400" b="1" spc="600" dirty="0">
              <a:solidFill>
                <a:srgbClr val="FFFFFF"/>
              </a:solidFill>
              <a:latin typeface="微软雅黑" panose="020B0503020204020204" charset="-122"/>
              <a:ea typeface="微软雅黑" panose="020B0503020204020204" charset="-122"/>
            </a:endParaRPr>
          </a:p>
        </p:txBody>
      </p: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6.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0"/>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9.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9.xml"/><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image" Target="../media/image3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9.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9.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50.png"/><Relationship Id="rId1" Type="http://schemas.openxmlformats.org/officeDocument/2006/relationships/image" Target="../media/image4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9.xml"/><Relationship Id="rId4" Type="http://schemas.openxmlformats.org/officeDocument/2006/relationships/image" Target="../media/image54.svg"/><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9.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image" Target="../media/image56.png"/><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image" Target="../media/image58.png"/><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2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9.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9614" b="9614"/>
          <a:stretch>
            <a:fillRect/>
          </a:stretch>
        </p:blipFill>
        <p:spPr/>
      </p:pic>
      <p:sp>
        <p:nvSpPr>
          <p:cNvPr id="3" name="内容占位符 2"/>
          <p:cNvSpPr>
            <a:spLocks noGrp="1"/>
          </p:cNvSpPr>
          <p:nvPr>
            <p:ph sz="quarter" idx="11"/>
          </p:nvPr>
        </p:nvSpPr>
        <p:spPr/>
        <p:txBody>
          <a:bodyPr/>
          <a:lstStyle/>
          <a:p>
            <a:r>
              <a:rPr lang="en-US" altLang="zh-CN" b="1" dirty="0">
                <a:latin typeface="微软雅黑" panose="020B0503020204020204" charset="-122"/>
                <a:ea typeface="微软雅黑" panose="020B0503020204020204" charset="-122"/>
              </a:rPr>
              <a:t>2024</a:t>
            </a:r>
            <a:r>
              <a:rPr lang="zh-CN" altLang="en-US" b="1" dirty="0">
                <a:latin typeface="微软雅黑" panose="020B0503020204020204" charset="-122"/>
                <a:ea typeface="微软雅黑" panose="020B0503020204020204" charset="-122"/>
              </a:rPr>
              <a:t>年</a:t>
            </a:r>
            <a:r>
              <a:rPr lang="en-US" altLang="zh-CN" b="1" dirty="0">
                <a:latin typeface="微软雅黑" panose="020B0503020204020204" charset="-122"/>
                <a:ea typeface="微软雅黑" panose="020B0503020204020204" charset="-122"/>
              </a:rPr>
              <a:t>7</a:t>
            </a:r>
            <a:r>
              <a:rPr lang="zh-CN" altLang="en-US" b="1" dirty="0">
                <a:latin typeface="微软雅黑" panose="020B0503020204020204" charset="-122"/>
                <a:ea typeface="微软雅黑" panose="020B0503020204020204" charset="-122"/>
              </a:rPr>
              <a:t>月</a:t>
            </a:r>
            <a:r>
              <a:rPr lang="en-US" altLang="zh-CN" b="1" dirty="0">
                <a:latin typeface="微软雅黑" panose="020B0503020204020204" charset="-122"/>
                <a:ea typeface="微软雅黑" panose="020B0503020204020204" charset="-122"/>
              </a:rPr>
              <a:t>13</a:t>
            </a:r>
            <a:r>
              <a:rPr lang="zh-CN" altLang="en-US" b="1" dirty="0">
                <a:latin typeface="微软雅黑" panose="020B0503020204020204" charset="-122"/>
                <a:ea typeface="微软雅黑" panose="020B0503020204020204" charset="-122"/>
              </a:rPr>
              <a:t>日</a:t>
            </a:r>
            <a:endParaRPr lang="zh-CN" altLang="en-US" b="1" dirty="0">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p:txBody>
          <a:bodyPr/>
          <a:lstStyle/>
          <a:p>
            <a:r>
              <a:rPr lang="en-US" altLang="zh-CN" dirty="0">
                <a:latin typeface="微软雅黑" panose="020B0503020204020204" charset="-122"/>
                <a:ea typeface="微软雅黑" panose="020B0503020204020204" charset="-122"/>
              </a:rPr>
              <a:t>Team</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QA </a:t>
            </a:r>
            <a:r>
              <a:rPr lang="zh-CN" altLang="en-US" dirty="0">
                <a:latin typeface="微软雅黑" panose="020B0503020204020204" charset="-122"/>
                <a:ea typeface="微软雅黑" panose="020B0503020204020204" charset="-122"/>
              </a:rPr>
              <a:t>上海交通大学</a:t>
            </a:r>
            <a:endParaRPr lang="zh-CN" altLang="en-US" dirty="0">
              <a:latin typeface="微软雅黑" panose="020B0503020204020204" charset="-122"/>
              <a:ea typeface="微软雅黑" panose="020B0503020204020204" charset="-122"/>
            </a:endParaRPr>
          </a:p>
        </p:txBody>
      </p:sp>
      <p:sp>
        <p:nvSpPr>
          <p:cNvPr id="5" name="标题 4"/>
          <p:cNvSpPr>
            <a:spLocks noGrp="1"/>
          </p:cNvSpPr>
          <p:nvPr>
            <p:ph type="title"/>
          </p:nvPr>
        </p:nvSpPr>
        <p:spPr>
          <a:xfrm>
            <a:off x="888483" y="4121272"/>
            <a:ext cx="11145861" cy="1060855"/>
          </a:xfrm>
        </p:spPr>
        <p:txBody>
          <a:bodyPr/>
          <a:lstStyle/>
          <a:p>
            <a:r>
              <a:rPr lang="zh-CN" altLang="en-US" b="1" dirty="0">
                <a:latin typeface="微软雅黑" panose="020B0503020204020204" charset="-122"/>
                <a:ea typeface="微软雅黑" panose="020B0503020204020204" charset="-122"/>
              </a:rPr>
              <a:t>基于测量</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制备的量子线路拆分技术</a:t>
            </a:r>
            <a:endParaRPr lang="zh-CN" altLang="en-US"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latin typeface="微软雅黑" panose="020B0503020204020204" charset="-122"/>
                <a:ea typeface="微软雅黑" panose="020B0503020204020204" charset="-122"/>
              </a:rPr>
              <a:t>量子线路拆分技术</a:t>
            </a:r>
            <a:endParaRPr lang="zh-CN" altLang="en-US" sz="4000" dirty="0">
              <a:latin typeface="微软雅黑" panose="020B0503020204020204" charset="-122"/>
              <a:ea typeface="微软雅黑" panose="020B0503020204020204" charset="-122"/>
            </a:endParaRPr>
          </a:p>
        </p:txBody>
      </p:sp>
      <p:sp>
        <p:nvSpPr>
          <p:cNvPr id="5" name="文本占位符 4"/>
          <p:cNvSpPr>
            <a:spLocks noGrp="1"/>
          </p:cNvSpPr>
          <p:nvPr>
            <p:ph type="body" sz="quarter" idx="11"/>
          </p:nvPr>
        </p:nvSpPr>
        <p:spPr/>
        <p:txBody>
          <a:bodyPr/>
          <a:lstStyle/>
          <a:p>
            <a:pPr defTabSz="457200">
              <a:lnSpc>
                <a:spcPct val="125000"/>
              </a:lnSpc>
            </a:pPr>
            <a:r>
              <a:rPr kumimoji="1" lang="zh-CN" altLang="en-US" sz="1800" dirty="0">
                <a:latin typeface="微软雅黑" panose="020B0503020204020204" charset="-122"/>
                <a:ea typeface="微软雅黑" panose="020B0503020204020204" charset="-122"/>
              </a:rPr>
              <a:t>量子线路的搭建与拆分方法</a:t>
            </a:r>
            <a:endParaRPr lang="zh-CN" altLang="en-US" sz="1800" dirty="0">
              <a:solidFill>
                <a:schemeClr val="bg1">
                  <a:lumMod val="65000"/>
                </a:schemeClr>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0</a:t>
            </a:r>
            <a:r>
              <a:rPr lang="en-US" alt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3</a:t>
            </a:r>
            <a:endParaRPr lang="zh-CN" altLang="en-US" sz="1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算法理论基础</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381368" y="1129156"/>
            <a:ext cx="11567303" cy="3780202"/>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任何一个</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阶矩阵都可以在泡利矩阵的基础上进行分解</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根据泡利矩阵的谱分解，我们可以由本征态表示各泡利矩阵</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从而对任意量子态，我们有</a:t>
            </a:r>
            <a:endParaRPr lang="en-US" altLang="zh-CN"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991068" y="1590601"/>
            <a:ext cx="5104932" cy="813639"/>
          </a:xfrm>
          <a:prstGeom prst="rect">
            <a:avLst/>
          </a:prstGeom>
        </p:spPr>
      </p:pic>
      <p:pic>
        <p:nvPicPr>
          <p:cNvPr id="9" name="图片 8"/>
          <p:cNvPicPr>
            <a:picLocks noChangeAspect="1"/>
          </p:cNvPicPr>
          <p:nvPr/>
        </p:nvPicPr>
        <p:blipFill>
          <a:blip r:embed="rId2"/>
          <a:stretch>
            <a:fillRect/>
          </a:stretch>
        </p:blipFill>
        <p:spPr>
          <a:xfrm>
            <a:off x="991069" y="2862483"/>
            <a:ext cx="2705946" cy="1618389"/>
          </a:xfrm>
          <a:prstGeom prst="rect">
            <a:avLst/>
          </a:prstGeom>
        </p:spPr>
      </p:pic>
      <p:pic>
        <p:nvPicPr>
          <p:cNvPr id="15" name="图片 14"/>
          <p:cNvPicPr>
            <a:picLocks noChangeAspect="1"/>
          </p:cNvPicPr>
          <p:nvPr/>
        </p:nvPicPr>
        <p:blipFill>
          <a:blip r:embed="rId3"/>
          <a:stretch>
            <a:fillRect/>
          </a:stretch>
        </p:blipFill>
        <p:spPr>
          <a:xfrm>
            <a:off x="7386099" y="4809727"/>
            <a:ext cx="3915321" cy="990738"/>
          </a:xfrm>
          <a:prstGeom prst="rect">
            <a:avLst/>
          </a:prstGeom>
        </p:spPr>
      </p:pic>
      <p:pic>
        <p:nvPicPr>
          <p:cNvPr id="17" name="图片 16"/>
          <p:cNvPicPr>
            <a:picLocks noChangeAspect="1"/>
          </p:cNvPicPr>
          <p:nvPr/>
        </p:nvPicPr>
        <p:blipFill>
          <a:blip r:embed="rId4"/>
          <a:stretch>
            <a:fillRect/>
          </a:stretch>
        </p:blipFill>
        <p:spPr>
          <a:xfrm>
            <a:off x="7386099" y="3866620"/>
            <a:ext cx="2991267" cy="943107"/>
          </a:xfrm>
          <a:prstGeom prst="rect">
            <a:avLst/>
          </a:prstGeom>
        </p:spPr>
      </p:pic>
      <p:sp>
        <p:nvSpPr>
          <p:cNvPr id="18" name="文本框 17"/>
          <p:cNvSpPr txBox="1"/>
          <p:nvPr/>
        </p:nvSpPr>
        <p:spPr>
          <a:xfrm>
            <a:off x="7386099" y="3050788"/>
            <a:ext cx="4209439" cy="923330"/>
          </a:xfrm>
          <a:prstGeom prst="rect">
            <a:avLst/>
          </a:prstGeom>
          <a:noFill/>
        </p:spPr>
        <p:txBody>
          <a:bodyPr wrap="square" rtlCol="0">
            <a:spAutoFit/>
          </a:bodyPr>
          <a:lstStyle/>
          <a:p>
            <a:r>
              <a:rPr lang="zh-CN" altLang="en-US" sz="1800" b="0" i="0" dirty="0">
                <a:solidFill>
                  <a:srgbClr val="000000"/>
                </a:solidFill>
                <a:effectLst/>
                <a:latin typeface="微软雅黑" panose="020B0503020204020204" charset="-122"/>
                <a:ea typeface="微软雅黑" panose="020B0503020204020204" charset="-122"/>
              </a:rPr>
              <a:t>测量</a:t>
            </a:r>
            <a:r>
              <a:rPr lang="en-US" altLang="zh-CN" sz="1800" b="0" i="0" dirty="0">
                <a:solidFill>
                  <a:srgbClr val="000000"/>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制备通道是一种特殊的量子通道，其形式为：</a:t>
            </a:r>
            <a:r>
              <a:rPr lang="zh-CN" altLang="en-US" dirty="0">
                <a:latin typeface="微软雅黑" panose="020B0503020204020204" charset="-122"/>
                <a:ea typeface="微软雅黑" panose="020B0503020204020204" charset="-122"/>
              </a:rPr>
              <a:t> </a:t>
            </a:r>
            <a:br>
              <a:rPr lang="zh-CN" altLang="en-US" dirty="0">
                <a:latin typeface="微软雅黑" panose="020B0503020204020204" charset="-122"/>
                <a:ea typeface="微软雅黑" panose="020B0503020204020204" charset="-122"/>
              </a:rPr>
            </a:br>
            <a:endParaRPr lang="zh-CN" altLang="en-US"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5"/>
          <a:stretch>
            <a:fillRect/>
          </a:stretch>
        </p:blipFill>
        <p:spPr>
          <a:xfrm>
            <a:off x="991068" y="4909358"/>
            <a:ext cx="2832070" cy="100364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189" y="265954"/>
            <a:ext cx="8940432" cy="657713"/>
          </a:xfrm>
        </p:spPr>
        <p:txBody>
          <a:bodyPr/>
          <a:lstStyle/>
          <a:p>
            <a:r>
              <a:rPr lang="zh-CN" altLang="en-US" dirty="0">
                <a:latin typeface="微软雅黑" panose="020B0503020204020204" charset="-122"/>
                <a:ea typeface="微软雅黑" panose="020B0503020204020204" charset="-122"/>
              </a:rPr>
              <a:t>算法理论基础</a:t>
            </a:r>
            <a:endParaRPr lang="zh-CN" altLang="en-US"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文本框 2"/>
              <p:cNvSpPr txBox="1"/>
              <p:nvPr/>
            </p:nvSpPr>
            <p:spPr>
              <a:xfrm>
                <a:off x="355189" y="923667"/>
                <a:ext cx="11567303" cy="5449633"/>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切割点的选择</a:t>
                </a:r>
                <a:r>
                  <a:rPr lang="zh-CN" altLang="en-US" sz="1800" b="0" i="0" dirty="0">
                    <a:solidFill>
                      <a:srgbClr val="000000"/>
                    </a:solidFill>
                    <a:effectLst/>
                    <a:latin typeface="微软雅黑" panose="020B0503020204020204" charset="-122"/>
                    <a:ea typeface="微软雅黑" panose="020B0503020204020204" charset="-122"/>
                  </a:rPr>
                  <a:t>：量子线路切割的第一步是确定切割点。切割点通常选择在产生大量纠缠的量子门处。</a:t>
                </a:r>
                <a:r>
                  <a:rPr lang="zh-CN" altLang="en-US" dirty="0">
                    <a:latin typeface="微软雅黑" panose="020B0503020204020204" charset="-122"/>
                    <a:ea typeface="微软雅黑" panose="020B0503020204020204" charset="-122"/>
                  </a:rPr>
                  <a:t>如果总的切割比特数为</a:t>
                </a:r>
                <a:r>
                  <a:rPr lang="en-US" altLang="zh-CN" dirty="0">
                    <a:latin typeface="微软雅黑" panose="020B0503020204020204" charset="-122"/>
                    <a:ea typeface="微软雅黑" panose="020B0503020204020204" charset="-122"/>
                  </a:rPr>
                  <a:t>k</a:t>
                </a:r>
                <a:r>
                  <a:rPr lang="zh-CN" altLang="en-US" dirty="0">
                    <a:latin typeface="微软雅黑" panose="020B0503020204020204" charset="-122"/>
                    <a:ea typeface="微软雅黑" panose="020B0503020204020204" charset="-122"/>
                  </a:rPr>
                  <a:t>个</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测量</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制备</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信道数将会上升为</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8</m:t>
                        </m:r>
                      </m:e>
                      <m:sup>
                        <m:r>
                          <a:rPr lang="en-US" altLang="zh-CN" i="1" dirty="0" smtClean="0">
                            <a:latin typeface="Cambria Math" panose="02040503050406030204" pitchFamily="18" charset="0"/>
                          </a:rPr>
                          <m:t>𝑘</m:t>
                        </m:r>
                      </m:sup>
                    </m:sSup>
                  </m:oMath>
                </a14:m>
                <a:r>
                  <a:rPr lang="zh-CN" altLang="en-US" dirty="0">
                    <a:latin typeface="微软雅黑" panose="020B0503020204020204" charset="-122"/>
                    <a:ea typeface="微软雅黑" panose="020B0503020204020204" charset="-122"/>
                  </a:rPr>
                  <a:t>个。</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solidFill>
                    <a:srgbClr val="0000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插入测量操作</a:t>
                </a:r>
                <a:r>
                  <a:rPr lang="zh-CN" altLang="en-US" sz="1800" b="0" i="0" dirty="0">
                    <a:solidFill>
                      <a:srgbClr val="000000"/>
                    </a:solidFill>
                    <a:effectLst/>
                    <a:latin typeface="微软雅黑" panose="020B0503020204020204" charset="-122"/>
                    <a:ea typeface="微软雅黑" panose="020B0503020204020204" charset="-122"/>
                  </a:rPr>
                  <a:t>：选择适当的 </a:t>
                </a:r>
                <a:r>
                  <a:rPr lang="en-US" altLang="zh-CN" sz="1800" b="0" i="0" dirty="0">
                    <a:solidFill>
                      <a:srgbClr val="000000"/>
                    </a:solidFill>
                    <a:effectLst/>
                    <a:latin typeface="微软雅黑" panose="020B0503020204020204" charset="-122"/>
                    <a:ea typeface="微软雅黑" panose="020B0503020204020204" charset="-122"/>
                  </a:rPr>
                  <a:t>Pauli </a:t>
                </a:r>
                <a:r>
                  <a:rPr lang="zh-CN" altLang="en-US" sz="1800" b="0" i="0" dirty="0">
                    <a:solidFill>
                      <a:srgbClr val="000000"/>
                    </a:solidFill>
                    <a:effectLst/>
                    <a:latin typeface="微软雅黑" panose="020B0503020204020204" charset="-122"/>
                    <a:ea typeface="微软雅黑" panose="020B0503020204020204" charset="-122"/>
                  </a:rPr>
                  <a:t>矩阵对量子态 </a:t>
                </a:r>
                <a:r>
                  <a:rPr lang="en-US" altLang="zh-CN" sz="1800" b="0" i="1" dirty="0">
                    <a:solidFill>
                      <a:srgbClr val="000000"/>
                    </a:solidFill>
                    <a:effectLst/>
                    <a:latin typeface="微软雅黑" panose="020B0503020204020204" charset="-122"/>
                    <a:ea typeface="微软雅黑" panose="020B0503020204020204" charset="-122"/>
                  </a:rPr>
                  <a:t>ρ </a:t>
                </a:r>
                <a:r>
                  <a:rPr lang="zh-CN" altLang="en-US" sz="1800" b="0" i="0" dirty="0">
                    <a:solidFill>
                      <a:srgbClr val="000000"/>
                    </a:solidFill>
                    <a:effectLst/>
                    <a:latin typeface="微软雅黑" panose="020B0503020204020204" charset="-122"/>
                    <a:ea typeface="微软雅黑" panose="020B0503020204020204" charset="-122"/>
                  </a:rPr>
                  <a:t>进行测量</a:t>
                </a:r>
                <a:r>
                  <a:rPr lang="zh-CN" altLang="en-US" dirty="0">
                    <a:solidFill>
                      <a:srgbClr val="000000"/>
                    </a:solidFill>
                    <a:latin typeface="微软雅黑" panose="020B0503020204020204" charset="-122"/>
                    <a:ea typeface="微软雅黑" panose="020B0503020204020204" charset="-122"/>
                  </a:rPr>
                  <a:t>。</a:t>
                </a:r>
                <a:endParaRPr lang="en-US" altLang="zh-CN" dirty="0">
                  <a:solidFill>
                    <a:srgbClr val="0000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solidFill>
                    <a:srgbClr val="0000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插入制备操作</a:t>
                </a:r>
                <a:r>
                  <a:rPr lang="zh-CN" altLang="en-US" sz="1800" b="0" i="0" dirty="0">
                    <a:solidFill>
                      <a:srgbClr val="000000"/>
                    </a:solidFill>
                    <a:effectLst/>
                    <a:latin typeface="微软雅黑" panose="020B0503020204020204" charset="-122"/>
                    <a:ea typeface="微软雅黑" panose="020B0503020204020204" charset="-122"/>
                  </a:rPr>
                  <a:t>：根据测量操作选取的 </a:t>
                </a:r>
                <a:r>
                  <a:rPr lang="en-US" altLang="zh-CN" sz="1800" b="0" i="0" dirty="0">
                    <a:solidFill>
                      <a:srgbClr val="000000"/>
                    </a:solidFill>
                    <a:effectLst/>
                    <a:latin typeface="微软雅黑" panose="020B0503020204020204" charset="-122"/>
                    <a:ea typeface="微软雅黑" panose="020B0503020204020204" charset="-122"/>
                  </a:rPr>
                  <a:t>Pauli </a:t>
                </a:r>
                <a:r>
                  <a:rPr lang="zh-CN" altLang="en-US" sz="1800" b="0" i="0" dirty="0">
                    <a:solidFill>
                      <a:srgbClr val="000000"/>
                    </a:solidFill>
                    <a:effectLst/>
                    <a:latin typeface="微软雅黑" panose="020B0503020204020204" charset="-122"/>
                    <a:ea typeface="微软雅黑" panose="020B0503020204020204" charset="-122"/>
                  </a:rPr>
                  <a:t>矩阵，准备对应的量子态。</a:t>
                </a: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重构子线路</a:t>
                </a:r>
                <a:r>
                  <a:rPr lang="zh-CN" altLang="en-US" sz="1800" b="0" i="0" dirty="0">
                    <a:solidFill>
                      <a:srgbClr val="000000"/>
                    </a:solidFill>
                    <a:effectLst/>
                    <a:latin typeface="微软雅黑" panose="020B0503020204020204" charset="-122"/>
                    <a:ea typeface="微软雅黑" panose="020B0503020204020204" charset="-122"/>
                  </a:rPr>
                  <a:t>：根据插入测量</a:t>
                </a:r>
                <a:r>
                  <a:rPr lang="en-US" altLang="zh-CN" sz="1800" b="0" i="0" dirty="0">
                    <a:solidFill>
                      <a:srgbClr val="000000"/>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制备操作的位置，将原始量子线路分割为多个子线路，每一个测量操作对应一个态准备操作形成新的量子线路结构。</a:t>
                </a:r>
                <a:r>
                  <a:rPr lang="zh-CN" altLang="en-US" dirty="0">
                    <a:latin typeface="微软雅黑" panose="020B0503020204020204" charset="-122"/>
                    <a:ea typeface="微软雅黑" panose="020B0503020204020204" charset="-122"/>
                  </a:rPr>
                  <a:t> </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执行子线路并整合结果</a:t>
                </a:r>
                <a:r>
                  <a:rPr lang="zh-CN" altLang="en-US" sz="1800" b="0" i="0" dirty="0">
                    <a:solidFill>
                      <a:srgbClr val="000000"/>
                    </a:solidFill>
                    <a:effectLst/>
                    <a:latin typeface="微软雅黑" panose="020B0503020204020204" charset="-122"/>
                    <a:ea typeface="微软雅黑" panose="020B0503020204020204" charset="-122"/>
                  </a:rPr>
                  <a:t>：在量子硬件上独立执行每个子线路，并收集其测量结果，最后根据经典信息，将各子线路的测量结果进行整合，得到最终的计算结果。</a:t>
                </a:r>
                <a:r>
                  <a:rPr lang="zh-CN" altLang="en-US" dirty="0">
                    <a:latin typeface="微软雅黑" panose="020B0503020204020204" charset="-122"/>
                    <a:ea typeface="微软雅黑" panose="020B0503020204020204" charset="-122"/>
                  </a:rPr>
                  <a:t> </a:t>
                </a:r>
                <a:br>
                  <a:rPr lang="zh-CN" altLang="en-US" dirty="0">
                    <a:latin typeface="微软雅黑" panose="020B0503020204020204" charset="-122"/>
                    <a:ea typeface="微软雅黑" panose="020B0503020204020204" charset="-122"/>
                  </a:rPr>
                </a:br>
                <a:endParaRPr lang="en-US" altLang="zh-CN" dirty="0">
                  <a:latin typeface="微软雅黑" panose="020B0503020204020204" charset="-122"/>
                  <a:ea typeface="微软雅黑" panose="020B050302020402020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55189" y="923667"/>
                <a:ext cx="11567303" cy="5449633"/>
              </a:xfrm>
              <a:prstGeom prst="rect">
                <a:avLst/>
              </a:prstGeom>
              <a:blipFill rotWithShape="1">
                <a:blip r:embed="rId1"/>
                <a:stretch>
                  <a:fillRect l="-2" t="-7" r="3" b="8"/>
                </a:stretch>
              </a:blipFill>
            </p:spPr>
            <p:txBody>
              <a:bodyPr/>
              <a:lstStyle/>
              <a:p>
                <a:r>
                  <a:rPr lang="zh-CN" altLang="en-US">
                    <a:noFill/>
                  </a:rPr>
                  <a:t> </a:t>
                </a:r>
              </a:p>
            </p:txBody>
          </p:sp>
        </mc:Fallback>
      </mc:AlternateContent>
      <p:pic>
        <p:nvPicPr>
          <p:cNvPr id="17"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047710" y="2051348"/>
            <a:ext cx="3789101" cy="666215"/>
          </a:xfrm>
          <a:prstGeom prst="rect">
            <a:avLst/>
          </a:prstGeom>
          <a:ln>
            <a:noFill/>
          </a:ln>
          <a:effectLst>
            <a:outerShdw blurRad="292100" dist="139700" dir="2700000" algn="tl" rotWithShape="0">
              <a:srgbClr val="333333">
                <a:alpha val="65000"/>
              </a:srgbClr>
            </a:outerShdw>
          </a:effectLst>
        </p:spPr>
      </p:pic>
      <p:sp>
        <p:nvSpPr>
          <p:cNvPr id="18" name="文本框 17"/>
          <p:cNvSpPr txBox="1"/>
          <p:nvPr/>
        </p:nvSpPr>
        <p:spPr>
          <a:xfrm>
            <a:off x="9031778" y="2886736"/>
            <a:ext cx="1820963" cy="646331"/>
          </a:xfrm>
          <a:prstGeom prst="rect">
            <a:avLst/>
          </a:prstGeom>
          <a:noFill/>
        </p:spPr>
        <p:txBody>
          <a:bodyPr wrap="square" rtlCol="0">
            <a:spAutoFit/>
          </a:bodyPr>
          <a:lstStyle/>
          <a:p>
            <a:r>
              <a:rPr lang="zh-CN" altLang="en-US" sz="1800" b="0" i="0" dirty="0">
                <a:solidFill>
                  <a:srgbClr val="000000"/>
                </a:solidFill>
                <a:effectLst/>
                <a:latin typeface="微软雅黑" panose="020B0503020204020204" charset="-122"/>
                <a:ea typeface="微软雅黑" panose="020B0503020204020204" charset="-122"/>
              </a:rPr>
              <a:t>测量</a:t>
            </a:r>
            <a:r>
              <a:rPr lang="en-US" altLang="zh-CN" sz="1800" b="0" i="0" dirty="0">
                <a:solidFill>
                  <a:srgbClr val="000000"/>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制备通道</a:t>
            </a:r>
            <a:br>
              <a:rPr lang="zh-CN" altLang="en-US" dirty="0"/>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189" y="265954"/>
            <a:ext cx="8940432" cy="657713"/>
          </a:xfrm>
        </p:spPr>
        <p:txBody>
          <a:bodyPr/>
          <a:lstStyle/>
          <a:p>
            <a:r>
              <a:rPr lang="zh-CN" altLang="en-US" dirty="0">
                <a:latin typeface="微软雅黑" panose="020B0503020204020204" charset="-122"/>
                <a:ea typeface="微软雅黑" panose="020B0503020204020204" charset="-122"/>
              </a:rPr>
              <a:t>创新点</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降低计算复杂度</a:t>
            </a:r>
            <a:endParaRPr lang="zh-CN" altLang="en-US" dirty="0">
              <a:latin typeface="微软雅黑" panose="020B0503020204020204" charset="-122"/>
              <a:ea typeface="微软雅黑" panose="020B0503020204020204" charset="-122"/>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90688" y="2623394"/>
            <a:ext cx="3789101" cy="666215"/>
          </a:xfrm>
          <a:prstGeom prst="rect">
            <a:avLst/>
          </a:prstGeom>
          <a:ln>
            <a:noFill/>
          </a:ln>
          <a:effectLst>
            <a:outerShdw blurRad="292100" dist="139700" dir="2700000" algn="tl" rotWithShape="0">
              <a:srgbClr val="333333">
                <a:alpha val="65000"/>
              </a:srgbClr>
            </a:outerShdw>
          </a:effectLst>
        </p:spPr>
      </p:pic>
      <p:sp>
        <p:nvSpPr>
          <p:cNvPr id="11" name="文本框 10"/>
          <p:cNvSpPr txBox="1"/>
          <p:nvPr/>
        </p:nvSpPr>
        <p:spPr>
          <a:xfrm>
            <a:off x="312346" y="3642841"/>
            <a:ext cx="11567303" cy="216852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插入测量操作</a:t>
            </a:r>
            <a:r>
              <a:rPr lang="zh-CN" altLang="en-US" sz="1800" b="0" i="0" dirty="0">
                <a:solidFill>
                  <a:srgbClr val="000000"/>
                </a:solidFill>
                <a:effectLst/>
                <a:latin typeface="微软雅黑" panose="020B0503020204020204" charset="-122"/>
                <a:ea typeface="微软雅黑" panose="020B0503020204020204" charset="-122"/>
              </a:rPr>
              <a:t>：选择适当的 </a:t>
            </a:r>
            <a:r>
              <a:rPr lang="en-US" altLang="zh-CN" sz="1800" b="0" i="0" dirty="0">
                <a:solidFill>
                  <a:srgbClr val="000000"/>
                </a:solidFill>
                <a:effectLst/>
                <a:latin typeface="微软雅黑" panose="020B0503020204020204" charset="-122"/>
                <a:ea typeface="微软雅黑" panose="020B0503020204020204" charset="-122"/>
              </a:rPr>
              <a:t>Pauli </a:t>
            </a:r>
            <a:r>
              <a:rPr lang="zh-CN" altLang="en-US" sz="1800" b="0" i="0" dirty="0">
                <a:solidFill>
                  <a:srgbClr val="000000"/>
                </a:solidFill>
                <a:effectLst/>
                <a:latin typeface="微软雅黑" panose="020B0503020204020204" charset="-122"/>
                <a:ea typeface="微软雅黑" panose="020B0503020204020204" charset="-122"/>
              </a:rPr>
              <a:t>矩阵</a:t>
            </a:r>
            <a:r>
              <a:rPr lang="zh-CN" altLang="en-US" dirty="0">
                <a:solidFill>
                  <a:srgbClr val="000000"/>
                </a:solidFill>
                <a:latin typeface="微软雅黑" panose="020B0503020204020204" charset="-122"/>
                <a:ea typeface="微软雅黑" panose="020B0503020204020204" charset="-122"/>
              </a:rPr>
              <a:t>（</a:t>
            </a:r>
            <a:r>
              <a:rPr lang="en-US" altLang="zh-CN" dirty="0">
                <a:solidFill>
                  <a:srgbClr val="000000"/>
                </a:solidFill>
                <a:latin typeface="微软雅黑" panose="020B0503020204020204" charset="-122"/>
                <a:ea typeface="微软雅黑" panose="020B0503020204020204" charset="-122"/>
              </a:rPr>
              <a:t>I,</a:t>
            </a:r>
            <a:r>
              <a:rPr lang="zh-CN" altLang="en-US" dirty="0">
                <a:solidFill>
                  <a:srgbClr val="000000"/>
                </a:solidFill>
                <a:latin typeface="微软雅黑" panose="020B0503020204020204" charset="-122"/>
                <a:ea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rPr>
              <a:t>X, Y, Z</a:t>
            </a:r>
            <a:r>
              <a:rPr lang="zh-CN" altLang="en-US" dirty="0">
                <a:solidFill>
                  <a:srgbClr val="000000"/>
                </a:solidFill>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对</a:t>
            </a:r>
            <a:r>
              <a:rPr lang="zh-CN" altLang="en-US" dirty="0">
                <a:solidFill>
                  <a:srgbClr val="000000"/>
                </a:solidFill>
                <a:latin typeface="微软雅黑" panose="020B0503020204020204" charset="-122"/>
                <a:ea typeface="微软雅黑" panose="020B0503020204020204" charset="-122"/>
              </a:rPr>
              <a:t>前半部分量子线路的</a:t>
            </a:r>
            <a:r>
              <a:rPr lang="zh-CN" altLang="en-US" sz="1800" b="0" i="0" dirty="0">
                <a:solidFill>
                  <a:srgbClr val="000000"/>
                </a:solidFill>
                <a:effectLst/>
                <a:latin typeface="微软雅黑" panose="020B0503020204020204" charset="-122"/>
                <a:ea typeface="微软雅黑" panose="020B0503020204020204" charset="-122"/>
              </a:rPr>
              <a:t>量子态 </a:t>
            </a:r>
            <a:r>
              <a:rPr lang="en-US" altLang="zh-CN" sz="1800" b="0" i="1" dirty="0">
                <a:solidFill>
                  <a:srgbClr val="000000"/>
                </a:solidFill>
                <a:effectLst/>
                <a:latin typeface="微软雅黑" panose="020B0503020204020204" charset="-122"/>
                <a:ea typeface="微软雅黑" panose="020B0503020204020204" charset="-122"/>
              </a:rPr>
              <a:t>ρ </a:t>
            </a:r>
            <a:r>
              <a:rPr lang="zh-CN" altLang="en-US" sz="1800" b="0" i="0" dirty="0">
                <a:solidFill>
                  <a:srgbClr val="000000"/>
                </a:solidFill>
                <a:effectLst/>
                <a:latin typeface="微软雅黑" panose="020B0503020204020204" charset="-122"/>
                <a:ea typeface="微软雅黑" panose="020B0503020204020204" charset="-122"/>
              </a:rPr>
              <a:t>进行测量</a:t>
            </a:r>
            <a:r>
              <a:rPr lang="zh-CN" altLang="en-US" dirty="0">
                <a:solidFill>
                  <a:srgbClr val="000000"/>
                </a:solidFill>
                <a:latin typeface="微软雅黑" panose="020B0503020204020204" charset="-122"/>
                <a:ea typeface="微软雅黑" panose="020B0503020204020204" charset="-122"/>
              </a:rPr>
              <a:t>。对于单个切割点，需要四个不同的量子测量结果。</a:t>
            </a:r>
            <a:endParaRPr lang="en-US" altLang="zh-CN" dirty="0">
              <a:solidFill>
                <a:srgbClr val="0000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FF0000"/>
                </a:solidFill>
                <a:effectLst/>
                <a:latin typeface="微软雅黑" panose="020B0503020204020204" charset="-122"/>
                <a:ea typeface="微软雅黑" panose="020B0503020204020204" charset="-122"/>
              </a:rPr>
              <a:t>插入制备操作</a:t>
            </a:r>
            <a:r>
              <a:rPr lang="zh-CN" altLang="en-US" sz="1800" b="0" i="0" dirty="0">
                <a:solidFill>
                  <a:srgbClr val="000000"/>
                </a:solidFill>
                <a:effectLst/>
                <a:latin typeface="微软雅黑" panose="020B0503020204020204" charset="-122"/>
                <a:ea typeface="微软雅黑" panose="020B0503020204020204" charset="-122"/>
              </a:rPr>
              <a:t>：接收者根据切割点和测量结果，在后半部分量子线路的切割点处制备不同本征态对应的</a:t>
            </a:r>
            <a:r>
              <a:rPr lang="zh-CN" altLang="en-US" sz="1800" b="0" i="0" dirty="0">
                <a:effectLst/>
                <a:latin typeface="微软雅黑" panose="020B0503020204020204" charset="-122"/>
                <a:ea typeface="微软雅黑" panose="020B0503020204020204" charset="-122"/>
              </a:rPr>
              <a:t>本征矢</a:t>
            </a:r>
            <a:r>
              <a:rPr lang="zh-CN" altLang="en-US" sz="1800" b="0" i="0" dirty="0">
                <a:solidFill>
                  <a:srgbClr val="000000"/>
                </a:solidFill>
                <a:effectLst/>
                <a:latin typeface="微软雅黑" panose="020B0503020204020204" charset="-122"/>
                <a:ea typeface="微软雅黑" panose="020B0503020204020204" charset="-122"/>
              </a:rPr>
              <a:t>（</a:t>
            </a:r>
            <a:r>
              <a:rPr lang="en-US" altLang="zh-CN" b="0" i="0" dirty="0">
                <a:solidFill>
                  <a:srgbClr val="353535"/>
                </a:solidFill>
                <a:effectLst/>
                <a:latin typeface="微软雅黑" panose="020B0503020204020204" charset="-122"/>
                <a:ea typeface="微软雅黑" panose="020B0503020204020204" charset="-122"/>
              </a:rPr>
              <a:t>|0⟩, |1⟩, |+⟩, |+</a:t>
            </a:r>
            <a:r>
              <a:rPr lang="en-US" altLang="zh-CN" b="0" i="0" dirty="0" err="1">
                <a:solidFill>
                  <a:srgbClr val="353535"/>
                </a:solidFill>
                <a:effectLst/>
                <a:latin typeface="微软雅黑" panose="020B0503020204020204" charset="-122"/>
                <a:ea typeface="微软雅黑" panose="020B0503020204020204" charset="-122"/>
              </a:rPr>
              <a:t>i</a:t>
            </a:r>
            <a:r>
              <a:rPr lang="en-US" altLang="zh-CN" b="0" i="0" dirty="0">
                <a:solidFill>
                  <a:srgbClr val="353535"/>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rPr>
              <a:t>，而另外两种</a:t>
            </a:r>
            <a:r>
              <a:rPr lang="zh-CN" altLang="en-US" sz="1800" b="0" i="0" dirty="0">
                <a:effectLst/>
                <a:latin typeface="微软雅黑" panose="020B0503020204020204" charset="-122"/>
                <a:ea typeface="微软雅黑" panose="020B0503020204020204" charset="-122"/>
              </a:rPr>
              <a:t>本征矢</a:t>
            </a:r>
            <a:r>
              <a:rPr lang="zh-CN" altLang="en-US" dirty="0">
                <a:solidFill>
                  <a:srgbClr val="000000"/>
                </a:solidFill>
                <a:latin typeface="微软雅黑" panose="020B0503020204020204" charset="-122"/>
                <a:ea typeface="微软雅黑" panose="020B0503020204020204" charset="-122"/>
              </a:rPr>
              <a:t>（</a:t>
            </a:r>
            <a:r>
              <a:rPr lang="en-US" altLang="zh-CN" b="0" i="0" dirty="0">
                <a:solidFill>
                  <a:srgbClr val="353535"/>
                </a:solidFill>
                <a:effectLst/>
                <a:latin typeface="微软雅黑" panose="020B0503020204020204" charset="-122"/>
                <a:ea typeface="微软雅黑" panose="020B0503020204020204" charset="-122"/>
              </a:rPr>
              <a:t>|−⟩</a:t>
            </a:r>
            <a:r>
              <a:rPr lang="en-US" altLang="zh-CN" dirty="0">
                <a:solidFill>
                  <a:srgbClr val="353535"/>
                </a:solidFill>
                <a:latin typeface="微软雅黑" panose="020B0503020204020204" charset="-122"/>
                <a:ea typeface="微软雅黑" panose="020B0503020204020204" charset="-122"/>
              </a:rPr>
              <a:t>,</a:t>
            </a:r>
            <a:r>
              <a:rPr lang="en-US" altLang="zh-CN" b="0" i="0" dirty="0">
                <a:solidFill>
                  <a:srgbClr val="353535"/>
                </a:solidFill>
                <a:effectLst/>
                <a:latin typeface="微软雅黑" panose="020B0503020204020204" charset="-122"/>
                <a:ea typeface="微软雅黑" panose="020B0503020204020204" charset="-122"/>
              </a:rPr>
              <a:t> |−</a:t>
            </a:r>
            <a:r>
              <a:rPr lang="en-US" altLang="zh-CN" b="0" i="0" dirty="0" err="1">
                <a:solidFill>
                  <a:srgbClr val="353535"/>
                </a:solidFill>
                <a:effectLst/>
                <a:latin typeface="微软雅黑" panose="020B0503020204020204" charset="-122"/>
                <a:ea typeface="微软雅黑" panose="020B0503020204020204" charset="-122"/>
              </a:rPr>
              <a:t>i</a:t>
            </a:r>
            <a:r>
              <a:rPr lang="en-US" altLang="zh-CN" b="0" i="0" dirty="0">
                <a:solidFill>
                  <a:srgbClr val="353535"/>
                </a:solidFill>
                <a:effectLst/>
                <a:latin typeface="微软雅黑" panose="020B0503020204020204" charset="-122"/>
                <a:ea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rPr>
              <a:t>）可以由经典的矩阵运算得到。对于单个切割点，需要四个不同制备下的量子测量结果。</a:t>
            </a:r>
            <a:r>
              <a:rPr lang="zh-CN" altLang="en-US" dirty="0">
                <a:latin typeface="微软雅黑" panose="020B0503020204020204" charset="-122"/>
                <a:ea typeface="微软雅黑" panose="020B0503020204020204" charset="-122"/>
              </a:rPr>
              <a:t> </a:t>
            </a:r>
            <a:endParaRPr lang="en-US" altLang="zh-CN"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13394" y="1294227"/>
            <a:ext cx="2715968" cy="962159"/>
          </a:xfrm>
          <a:prstGeom prst="rect">
            <a:avLst/>
          </a:prstGeom>
          <a:ln>
            <a:noFill/>
          </a:ln>
          <a:effectLst>
            <a:outerShdw blurRad="292100" dist="139700" dir="2700000" algn="tl" rotWithShape="0">
              <a:srgbClr val="333333">
                <a:alpha val="65000"/>
              </a:srgbClr>
            </a:outerShdw>
          </a:effectLst>
        </p:spPr>
      </p:pic>
      <p:sp>
        <p:nvSpPr>
          <p:cNvPr id="9" name="箭头: 下 8"/>
          <p:cNvSpPr/>
          <p:nvPr/>
        </p:nvSpPr>
        <p:spPr>
          <a:xfrm>
            <a:off x="3271345" y="2018271"/>
            <a:ext cx="321837" cy="538766"/>
          </a:xfrm>
          <a:prstGeom prst="downArrow">
            <a:avLst>
              <a:gd name="adj1" fmla="val 35925"/>
              <a:gd name="adj2" fmla="val 100000"/>
            </a:avLst>
          </a:prstGeom>
          <a:solidFill>
            <a:srgbClr val="C00000"/>
          </a:solidFill>
          <a:ln w="12700" cap="flat" cmpd="sng" algn="ctr">
            <a:noFill/>
            <a:prstDash val="solid"/>
            <a:miter lim="800000"/>
          </a:ln>
          <a:effectLst/>
        </p:spPr>
        <p:txBody>
          <a:bodyPr rtlCol="0" anchor="ctr"/>
          <a:lstStyle/>
          <a:p>
            <a:pPr algn="just"/>
            <a:endParaRPr lang="zh-CN" altLang="en-US" dirty="0">
              <a:latin typeface="微软雅黑" panose="020B0503020204020204" charset="-122"/>
              <a:ea typeface="微软雅黑" panose="020B0503020204020204" charset="-122"/>
            </a:endParaRPr>
          </a:p>
        </p:txBody>
      </p:sp>
      <p:sp>
        <p:nvSpPr>
          <p:cNvPr id="10" name="箭头: 下 9"/>
          <p:cNvSpPr/>
          <p:nvPr/>
        </p:nvSpPr>
        <p:spPr>
          <a:xfrm>
            <a:off x="3707525" y="2018271"/>
            <a:ext cx="321837" cy="538766"/>
          </a:xfrm>
          <a:prstGeom prst="downArrow">
            <a:avLst>
              <a:gd name="adj1" fmla="val 35925"/>
              <a:gd name="adj2" fmla="val 100000"/>
            </a:avLst>
          </a:prstGeom>
          <a:solidFill>
            <a:srgbClr val="C00000"/>
          </a:solidFill>
          <a:ln w="12700" cap="flat" cmpd="sng" algn="ctr">
            <a:noFill/>
            <a:prstDash val="solid"/>
            <a:miter lim="800000"/>
          </a:ln>
          <a:effectLst/>
        </p:spPr>
        <p:txBody>
          <a:bodyPr rtlCol="0" anchor="ctr"/>
          <a:lstStyle/>
          <a:p>
            <a:pPr algn="just"/>
            <a:endParaRPr lang="zh-CN" altLang="en-US" dirty="0">
              <a:latin typeface="微软雅黑" panose="020B0503020204020204" charset="-122"/>
              <a:ea typeface="微软雅黑" panose="020B0503020204020204" charset="-122"/>
            </a:endParaRPr>
          </a:p>
        </p:txBody>
      </p:sp>
      <p:sp>
        <p:nvSpPr>
          <p:cNvPr id="13" name="箭头: 下 12"/>
          <p:cNvSpPr/>
          <p:nvPr/>
        </p:nvSpPr>
        <p:spPr>
          <a:xfrm rot="16200000">
            <a:off x="5498059" y="1732532"/>
            <a:ext cx="321837" cy="1121044"/>
          </a:xfrm>
          <a:prstGeom prst="downArrow">
            <a:avLst>
              <a:gd name="adj1" fmla="val 35925"/>
              <a:gd name="adj2" fmla="val 100000"/>
            </a:avLst>
          </a:prstGeom>
          <a:solidFill>
            <a:srgbClr val="C00000"/>
          </a:solidFill>
          <a:ln w="12700" cap="flat" cmpd="sng" algn="ctr">
            <a:noFill/>
            <a:prstDash val="solid"/>
            <a:miter lim="800000"/>
          </a:ln>
          <a:effectLst/>
        </p:spPr>
        <p:txBody>
          <a:bodyPr rtlCol="0" anchor="ctr"/>
          <a:lstStyle/>
          <a:p>
            <a:pPr algn="just"/>
            <a:endParaRPr lang="zh-CN" altLang="en-US" dirty="0">
              <a:latin typeface="微软雅黑" panose="020B0503020204020204" charset="-122"/>
              <a:ea typeface="微软雅黑" panose="020B0503020204020204"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409639" y="917848"/>
            <a:ext cx="5470010" cy="267707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19" name="文本框 18"/>
              <p:cNvSpPr txBox="1"/>
              <p:nvPr/>
            </p:nvSpPr>
            <p:spPr>
              <a:xfrm>
                <a:off x="8462356" y="5652593"/>
                <a:ext cx="2477193" cy="379784"/>
              </a:xfrm>
              <a:prstGeom prst="rect">
                <a:avLst/>
              </a:prstGeom>
              <a:solidFill>
                <a:srgbClr val="FFFF00"/>
              </a:solidFill>
              <a:ln>
                <a:solidFill>
                  <a:schemeClr val="tx1"/>
                </a:solidFill>
              </a:ln>
            </p:spPr>
            <p:txBody>
              <a:bodyPr wrap="square" rtlCol="0">
                <a:spAutoFit/>
              </a:bodyPr>
              <a:lstStyle/>
              <a:p>
                <a:r>
                  <a:rPr lang="zh-CN" altLang="en-US" b="1" dirty="0">
                    <a:latin typeface="微软雅黑" panose="020B0503020204020204" charset="-122"/>
                    <a:ea typeface="微软雅黑" panose="020B0503020204020204" charset="-122"/>
                  </a:rPr>
                  <a:t>将复杂度由</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𝟏𝟔</m:t>
                        </m:r>
                      </m:e>
                      <m:sup>
                        <m:r>
                          <a:rPr lang="en-US" altLang="zh-CN" b="1" i="1" dirty="0" smtClean="0">
                            <a:latin typeface="Cambria Math" panose="02040503050406030204" pitchFamily="18" charset="0"/>
                          </a:rPr>
                          <m:t>𝒌</m:t>
                        </m:r>
                      </m:sup>
                    </m:sSup>
                  </m:oMath>
                </a14:m>
                <a:r>
                  <a:rPr lang="zh-CN" altLang="en-US" b="1" dirty="0">
                    <a:latin typeface="微软雅黑" panose="020B0503020204020204" charset="-122"/>
                    <a:ea typeface="微软雅黑" panose="020B0503020204020204" charset="-122"/>
                  </a:rPr>
                  <a:t>降至</a:t>
                </a:r>
                <a14:m>
                  <m:oMath xmlns:m="http://schemas.openxmlformats.org/officeDocument/2006/math">
                    <m:sSup>
                      <m:sSupPr>
                        <m:ctrlPr>
                          <a:rPr lang="en-US" altLang="zh-CN" b="1" i="1" dirty="0">
                            <a:latin typeface="Cambria Math" panose="02040503050406030204" pitchFamily="18" charset="0"/>
                          </a:rPr>
                        </m:ctrlPr>
                      </m:sSupPr>
                      <m:e>
                        <m:r>
                          <a:rPr lang="en-US" altLang="zh-CN" b="1" i="1" dirty="0" smtClean="0">
                            <a:latin typeface="Cambria Math" panose="02040503050406030204" pitchFamily="18" charset="0"/>
                          </a:rPr>
                          <m:t>𝟖</m:t>
                        </m:r>
                      </m:e>
                      <m:sup>
                        <m:r>
                          <a:rPr lang="en-US" altLang="zh-CN" b="1" i="1" dirty="0">
                            <a:latin typeface="Cambria Math" panose="02040503050406030204" pitchFamily="18" charset="0"/>
                          </a:rPr>
                          <m:t>𝒌</m:t>
                        </m:r>
                      </m:sup>
                    </m:sSup>
                  </m:oMath>
                </a14:m>
                <a:endParaRPr lang="zh-CN" altLang="en-US" b="1" dirty="0">
                  <a:latin typeface="微软雅黑" panose="020B0503020204020204" charset="-122"/>
                  <a:ea typeface="微软雅黑" panose="020B0503020204020204" charset="-122"/>
                </a:endParaRPr>
              </a:p>
            </p:txBody>
          </p:sp>
        </mc:Choice>
        <mc:Fallback>
          <p:sp>
            <p:nvSpPr>
              <p:cNvPr id="19" name="文本框 18"/>
              <p:cNvSpPr txBox="1">
                <a:spLocks noRot="1" noChangeAspect="1" noMove="1" noResize="1" noEditPoints="1" noAdjustHandles="1" noChangeArrowheads="1" noChangeShapeType="1" noTextEdit="1"/>
              </p:cNvSpPr>
              <p:nvPr/>
            </p:nvSpPr>
            <p:spPr>
              <a:xfrm>
                <a:off x="8462356" y="5652593"/>
                <a:ext cx="2477193" cy="379784"/>
              </a:xfrm>
              <a:prstGeom prst="rect">
                <a:avLst/>
              </a:prstGeom>
              <a:blipFill rotWithShape="1">
                <a:blip r:embed="rId4"/>
                <a:stretch>
                  <a:fillRect l="-193" t="-1291" r="-189" b="-1203"/>
                </a:stretch>
              </a:blipFill>
              <a:ln>
                <a:solidFill>
                  <a:schemeClr val="tx1"/>
                </a:solidFill>
              </a:ln>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189" y="265954"/>
            <a:ext cx="8940432" cy="657713"/>
          </a:xfrm>
        </p:spPr>
        <p:txBody>
          <a:bodyPr/>
          <a:lstStyle/>
          <a:p>
            <a:r>
              <a:rPr lang="zh-CN" altLang="en-US" dirty="0">
                <a:latin typeface="微软雅黑" panose="020B0503020204020204" charset="-122"/>
                <a:ea typeface="微软雅黑" panose="020B0503020204020204" charset="-122"/>
              </a:rPr>
              <a:t>创新点</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降低计算复杂度</a:t>
            </a:r>
            <a:endParaRPr lang="zh-CN" altLang="en-US" dirty="0">
              <a:latin typeface="微软雅黑" panose="020B0503020204020204" charset="-122"/>
              <a:ea typeface="微软雅黑" panose="020B0503020204020204" charset="-122"/>
            </a:endParaRPr>
          </a:p>
        </p:txBody>
      </p:sp>
      <p:sp>
        <p:nvSpPr>
          <p:cNvPr id="11" name="文本框 10"/>
          <p:cNvSpPr txBox="1"/>
          <p:nvPr/>
        </p:nvSpPr>
        <p:spPr>
          <a:xfrm>
            <a:off x="312348" y="923667"/>
            <a:ext cx="11567303" cy="383095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b="0" i="0" dirty="0">
                <a:effectLst/>
                <a:latin typeface="微软雅黑" panose="020B0503020204020204" charset="-122"/>
                <a:ea typeface="微软雅黑" panose="020B0503020204020204" charset="-122"/>
              </a:rPr>
              <a:t>对于基本的本征矢</a:t>
            </a:r>
            <a:r>
              <a:rPr lang="zh-CN" altLang="en-US" sz="1800" b="0" i="0" dirty="0">
                <a:solidFill>
                  <a:srgbClr val="000000"/>
                </a:solidFill>
                <a:effectLst/>
                <a:latin typeface="微软雅黑" panose="020B0503020204020204" charset="-122"/>
                <a:ea typeface="微软雅黑" panose="020B0503020204020204" charset="-122"/>
              </a:rPr>
              <a:t>（</a:t>
            </a:r>
            <a:r>
              <a:rPr lang="en-US" altLang="zh-CN" b="0" i="0" dirty="0">
                <a:solidFill>
                  <a:srgbClr val="353535"/>
                </a:solidFill>
                <a:effectLst/>
                <a:latin typeface="微软雅黑" panose="020B0503020204020204" charset="-122"/>
                <a:ea typeface="微软雅黑" panose="020B0503020204020204" charset="-122"/>
              </a:rPr>
              <a:t>|0⟩, |1⟩, |+⟩, |+</a:t>
            </a:r>
            <a:r>
              <a:rPr lang="en-US" altLang="zh-CN" b="0" i="0" dirty="0" err="1">
                <a:solidFill>
                  <a:srgbClr val="353535"/>
                </a:solidFill>
                <a:effectLst/>
                <a:latin typeface="微软雅黑" panose="020B0503020204020204" charset="-122"/>
                <a:ea typeface="微软雅黑" panose="020B0503020204020204" charset="-122"/>
              </a:rPr>
              <a:t>i</a:t>
            </a:r>
            <a:r>
              <a:rPr lang="en-US" altLang="zh-CN" b="0" i="0" dirty="0">
                <a:solidFill>
                  <a:srgbClr val="353535"/>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rPr>
              <a:t>，从</a:t>
            </a:r>
            <a:r>
              <a:rPr lang="en-US" altLang="zh-CN" b="0" i="0" dirty="0">
                <a:solidFill>
                  <a:srgbClr val="353535"/>
                </a:solidFill>
                <a:effectLst/>
                <a:latin typeface="微软雅黑" panose="020B0503020204020204" charset="-122"/>
                <a:ea typeface="微软雅黑" panose="020B0503020204020204" charset="-122"/>
              </a:rPr>
              <a:t>|0⟩</a:t>
            </a:r>
            <a:r>
              <a:rPr lang="zh-CN" altLang="en-US" dirty="0">
                <a:solidFill>
                  <a:srgbClr val="353535"/>
                </a:solidFill>
                <a:latin typeface="微软雅黑" panose="020B0503020204020204" charset="-122"/>
                <a:ea typeface="微软雅黑" panose="020B0503020204020204" charset="-122"/>
              </a:rPr>
              <a:t>态出发，经过</a:t>
            </a:r>
            <a:r>
              <a:rPr lang="en-US" altLang="zh-CN" dirty="0">
                <a:solidFill>
                  <a:srgbClr val="353535"/>
                </a:solidFill>
                <a:latin typeface="微软雅黑" panose="020B0503020204020204" charset="-122"/>
                <a:ea typeface="微软雅黑" panose="020B0503020204020204" charset="-122"/>
              </a:rPr>
              <a:t>X</a:t>
            </a:r>
            <a:r>
              <a:rPr lang="zh-CN" altLang="en-US" dirty="0">
                <a:solidFill>
                  <a:srgbClr val="353535"/>
                </a:solidFill>
                <a:latin typeface="微软雅黑" panose="020B0503020204020204" charset="-122"/>
                <a:ea typeface="微软雅黑" panose="020B0503020204020204" charset="-122"/>
              </a:rPr>
              <a:t>门由</a:t>
            </a:r>
            <a:r>
              <a:rPr lang="en-US" altLang="zh-CN" b="0" i="0" dirty="0">
                <a:solidFill>
                  <a:srgbClr val="353535"/>
                </a:solidFill>
                <a:effectLst/>
                <a:latin typeface="微软雅黑" panose="020B0503020204020204" charset="-122"/>
                <a:ea typeface="微软雅黑" panose="020B0503020204020204" charset="-122"/>
              </a:rPr>
              <a:t>|0⟩</a:t>
            </a:r>
            <a:r>
              <a:rPr lang="zh-CN" altLang="en-US" b="0" i="0" dirty="0">
                <a:solidFill>
                  <a:srgbClr val="353535"/>
                </a:solidFill>
                <a:effectLst/>
                <a:latin typeface="微软雅黑" panose="020B0503020204020204" charset="-122"/>
                <a:ea typeface="微软雅黑" panose="020B0503020204020204" charset="-122"/>
              </a:rPr>
              <a:t>态转为</a:t>
            </a:r>
            <a:r>
              <a:rPr lang="en-US" altLang="zh-CN" b="0" i="0" dirty="0">
                <a:solidFill>
                  <a:srgbClr val="353535"/>
                </a:solidFill>
                <a:effectLst/>
                <a:latin typeface="微软雅黑" panose="020B0503020204020204" charset="-122"/>
                <a:ea typeface="微软雅黑" panose="020B0503020204020204" charset="-122"/>
              </a:rPr>
              <a:t>|1⟩</a:t>
            </a:r>
            <a:r>
              <a:rPr lang="zh-CN" altLang="en-US" b="0" i="0" dirty="0">
                <a:solidFill>
                  <a:srgbClr val="353535"/>
                </a:solidFill>
                <a:effectLst/>
                <a:latin typeface="微软雅黑" panose="020B0503020204020204" charset="-122"/>
                <a:ea typeface="微软雅黑" panose="020B0503020204020204" charset="-122"/>
              </a:rPr>
              <a:t>态</a:t>
            </a:r>
            <a:r>
              <a:rPr lang="zh-CN" altLang="en-US" dirty="0">
                <a:solidFill>
                  <a:srgbClr val="353535"/>
                </a:solidFill>
                <a:latin typeface="微软雅黑" panose="020B0503020204020204" charset="-122"/>
                <a:ea typeface="微软雅黑" panose="020B0503020204020204" charset="-122"/>
              </a:rPr>
              <a:t>；经过</a:t>
            </a:r>
            <a:r>
              <a:rPr lang="en-US" altLang="zh-CN" dirty="0">
                <a:solidFill>
                  <a:srgbClr val="353535"/>
                </a:solidFill>
                <a:latin typeface="微软雅黑" panose="020B0503020204020204" charset="-122"/>
                <a:ea typeface="微软雅黑" panose="020B0503020204020204" charset="-122"/>
              </a:rPr>
              <a:t>Hadamard</a:t>
            </a:r>
            <a:r>
              <a:rPr lang="zh-CN" altLang="en-US" dirty="0">
                <a:solidFill>
                  <a:srgbClr val="353535"/>
                </a:solidFill>
                <a:latin typeface="微软雅黑" panose="020B0503020204020204" charset="-122"/>
                <a:ea typeface="微软雅黑" panose="020B0503020204020204" charset="-122"/>
              </a:rPr>
              <a:t>门由</a:t>
            </a:r>
            <a:r>
              <a:rPr lang="en-US" altLang="zh-CN" b="0" i="0" dirty="0">
                <a:solidFill>
                  <a:srgbClr val="353535"/>
                </a:solidFill>
                <a:effectLst/>
                <a:latin typeface="微软雅黑" panose="020B0503020204020204" charset="-122"/>
                <a:ea typeface="微软雅黑" panose="020B0503020204020204" charset="-122"/>
              </a:rPr>
              <a:t>|0⟩</a:t>
            </a:r>
            <a:r>
              <a:rPr lang="zh-CN" altLang="en-US" b="0" i="0" dirty="0">
                <a:solidFill>
                  <a:srgbClr val="353535"/>
                </a:solidFill>
                <a:effectLst/>
                <a:latin typeface="微软雅黑" panose="020B0503020204020204" charset="-122"/>
                <a:ea typeface="微软雅黑" panose="020B0503020204020204" charset="-122"/>
              </a:rPr>
              <a:t>态转为</a:t>
            </a:r>
            <a:r>
              <a:rPr lang="en-US" altLang="zh-CN" b="0" i="0" dirty="0">
                <a:solidFill>
                  <a:srgbClr val="353535"/>
                </a:solidFill>
                <a:effectLst/>
                <a:latin typeface="微软雅黑" panose="020B0503020204020204" charset="-122"/>
                <a:ea typeface="微软雅黑" panose="020B0503020204020204" charset="-122"/>
              </a:rPr>
              <a:t>|+⟩</a:t>
            </a:r>
            <a:r>
              <a:rPr lang="zh-CN" altLang="en-US" b="0" i="0" dirty="0">
                <a:solidFill>
                  <a:srgbClr val="353535"/>
                </a:solidFill>
                <a:effectLst/>
                <a:latin typeface="微软雅黑" panose="020B0503020204020204" charset="-122"/>
                <a:ea typeface="微软雅黑" panose="020B0503020204020204" charset="-122"/>
              </a:rPr>
              <a:t>态</a:t>
            </a:r>
            <a:r>
              <a:rPr lang="zh-CN" altLang="en-US" dirty="0">
                <a:solidFill>
                  <a:srgbClr val="353535"/>
                </a:solidFill>
                <a:latin typeface="微软雅黑" panose="020B0503020204020204" charset="-122"/>
                <a:ea typeface="微软雅黑" panose="020B0503020204020204" charset="-122"/>
              </a:rPr>
              <a:t>；经过</a:t>
            </a:r>
            <a:r>
              <a:rPr lang="en-US" altLang="zh-CN" dirty="0">
                <a:solidFill>
                  <a:srgbClr val="353535"/>
                </a:solidFill>
                <a:latin typeface="微软雅黑" panose="020B0503020204020204" charset="-122"/>
                <a:ea typeface="微软雅黑" panose="020B0503020204020204" charset="-122"/>
              </a:rPr>
              <a:t>H</a:t>
            </a:r>
            <a:r>
              <a:rPr lang="zh-CN" altLang="en-US" dirty="0">
                <a:solidFill>
                  <a:srgbClr val="353535"/>
                </a:solidFill>
                <a:latin typeface="微软雅黑" panose="020B0503020204020204" charset="-122"/>
                <a:ea typeface="微软雅黑" panose="020B0503020204020204" charset="-122"/>
              </a:rPr>
              <a:t>门和</a:t>
            </a:r>
            <a:r>
              <a:rPr lang="en-US" altLang="zh-CN" dirty="0">
                <a:solidFill>
                  <a:srgbClr val="353535"/>
                </a:solidFill>
                <a:latin typeface="微软雅黑" panose="020B0503020204020204" charset="-122"/>
                <a:ea typeface="微软雅黑" panose="020B0503020204020204" charset="-122"/>
              </a:rPr>
              <a:t>S</a:t>
            </a:r>
            <a:r>
              <a:rPr lang="zh-CN" altLang="en-US" dirty="0">
                <a:solidFill>
                  <a:srgbClr val="353535"/>
                </a:solidFill>
                <a:latin typeface="微软雅黑" panose="020B0503020204020204" charset="-122"/>
                <a:ea typeface="微软雅黑" panose="020B0503020204020204" charset="-122"/>
              </a:rPr>
              <a:t>门由</a:t>
            </a:r>
            <a:r>
              <a:rPr lang="en-US" altLang="zh-CN" b="0" i="0" dirty="0">
                <a:solidFill>
                  <a:srgbClr val="353535"/>
                </a:solidFill>
                <a:effectLst/>
                <a:latin typeface="微软雅黑" panose="020B0503020204020204" charset="-122"/>
                <a:ea typeface="微软雅黑" panose="020B0503020204020204" charset="-122"/>
              </a:rPr>
              <a:t>|0⟩</a:t>
            </a:r>
            <a:r>
              <a:rPr lang="zh-CN" altLang="en-US" b="0" i="0" dirty="0">
                <a:solidFill>
                  <a:srgbClr val="353535"/>
                </a:solidFill>
                <a:effectLst/>
                <a:latin typeface="微软雅黑" panose="020B0503020204020204" charset="-122"/>
                <a:ea typeface="微软雅黑" panose="020B0503020204020204" charset="-122"/>
              </a:rPr>
              <a:t>态转为</a:t>
            </a:r>
            <a:r>
              <a:rPr lang="en-US" altLang="zh-CN" b="0" i="0" dirty="0">
                <a:solidFill>
                  <a:srgbClr val="353535"/>
                </a:solidFill>
                <a:effectLst/>
                <a:latin typeface="微软雅黑" panose="020B0503020204020204" charset="-122"/>
                <a:ea typeface="微软雅黑" panose="020B0503020204020204" charset="-122"/>
              </a:rPr>
              <a:t>|+</a:t>
            </a:r>
            <a:r>
              <a:rPr lang="en-US" altLang="zh-CN" b="0" i="0" dirty="0" err="1">
                <a:solidFill>
                  <a:srgbClr val="353535"/>
                </a:solidFill>
                <a:effectLst/>
                <a:latin typeface="微软雅黑" panose="020B0503020204020204" charset="-122"/>
                <a:ea typeface="微软雅黑" panose="020B0503020204020204" charset="-122"/>
              </a:rPr>
              <a:t>i</a:t>
            </a:r>
            <a:r>
              <a:rPr lang="en-US" altLang="zh-CN" b="0" i="0" dirty="0">
                <a:solidFill>
                  <a:srgbClr val="353535"/>
                </a:solidFill>
                <a:effectLst/>
                <a:latin typeface="微软雅黑" panose="020B0503020204020204" charset="-122"/>
                <a:ea typeface="微软雅黑" panose="020B0503020204020204" charset="-122"/>
              </a:rPr>
              <a:t>⟩</a:t>
            </a:r>
            <a:r>
              <a:rPr lang="zh-CN" altLang="en-US" b="0" i="0" dirty="0">
                <a:solidFill>
                  <a:srgbClr val="353535"/>
                </a:solidFill>
                <a:effectLst/>
                <a:latin typeface="微软雅黑" panose="020B0503020204020204" charset="-122"/>
                <a:ea typeface="微软雅黑" panose="020B0503020204020204" charset="-122"/>
              </a:rPr>
              <a:t>态。</a:t>
            </a:r>
            <a:endParaRPr lang="en-US" altLang="zh-CN" dirty="0">
              <a:solidFill>
                <a:srgbClr val="0000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effectLst/>
                <a:latin typeface="微软雅黑" panose="020B0503020204020204" charset="-122"/>
                <a:ea typeface="微软雅黑" panose="020B0503020204020204" charset="-122"/>
              </a:rPr>
              <a:t>对于</a:t>
            </a:r>
            <a:r>
              <a:rPr lang="zh-CN" altLang="en-US" dirty="0">
                <a:solidFill>
                  <a:srgbClr val="000000"/>
                </a:solidFill>
                <a:latin typeface="微软雅黑" panose="020B0503020204020204" charset="-122"/>
                <a:ea typeface="微软雅黑" panose="020B0503020204020204" charset="-122"/>
              </a:rPr>
              <a:t>另外两种</a:t>
            </a:r>
            <a:r>
              <a:rPr lang="zh-CN" altLang="en-US" sz="1800" b="0" i="0" dirty="0">
                <a:effectLst/>
                <a:latin typeface="微软雅黑" panose="020B0503020204020204" charset="-122"/>
                <a:ea typeface="微软雅黑" panose="020B0503020204020204" charset="-122"/>
              </a:rPr>
              <a:t>本征矢</a:t>
            </a:r>
            <a:r>
              <a:rPr lang="zh-CN" altLang="en-US" dirty="0">
                <a:solidFill>
                  <a:srgbClr val="000000"/>
                </a:solidFill>
                <a:latin typeface="微软雅黑" panose="020B0503020204020204" charset="-122"/>
                <a:ea typeface="微软雅黑" panose="020B0503020204020204" charset="-122"/>
              </a:rPr>
              <a:t>（</a:t>
            </a:r>
            <a:r>
              <a:rPr lang="en-US" altLang="zh-CN" b="0" i="0" dirty="0">
                <a:solidFill>
                  <a:srgbClr val="353535"/>
                </a:solidFill>
                <a:effectLst/>
                <a:latin typeface="微软雅黑" panose="020B0503020204020204" charset="-122"/>
                <a:ea typeface="微软雅黑" panose="020B0503020204020204" charset="-122"/>
              </a:rPr>
              <a:t>|−⟩</a:t>
            </a:r>
            <a:r>
              <a:rPr lang="en-US" altLang="zh-CN" dirty="0">
                <a:solidFill>
                  <a:srgbClr val="353535"/>
                </a:solidFill>
                <a:latin typeface="微软雅黑" panose="020B0503020204020204" charset="-122"/>
                <a:ea typeface="微软雅黑" panose="020B0503020204020204" charset="-122"/>
              </a:rPr>
              <a:t>,</a:t>
            </a:r>
            <a:r>
              <a:rPr lang="en-US" altLang="zh-CN" b="0" i="0" dirty="0">
                <a:solidFill>
                  <a:srgbClr val="353535"/>
                </a:solidFill>
                <a:effectLst/>
                <a:latin typeface="微软雅黑" panose="020B0503020204020204" charset="-122"/>
                <a:ea typeface="微软雅黑" panose="020B0503020204020204" charset="-122"/>
              </a:rPr>
              <a:t> |−</a:t>
            </a:r>
            <a:r>
              <a:rPr lang="en-US" altLang="zh-CN" b="0" i="0" dirty="0" err="1">
                <a:solidFill>
                  <a:srgbClr val="353535"/>
                </a:solidFill>
                <a:effectLst/>
                <a:latin typeface="微软雅黑" panose="020B0503020204020204" charset="-122"/>
                <a:ea typeface="微软雅黑" panose="020B0503020204020204" charset="-122"/>
              </a:rPr>
              <a:t>i</a:t>
            </a:r>
            <a:r>
              <a:rPr lang="en-US" altLang="zh-CN" b="0" i="0" dirty="0">
                <a:solidFill>
                  <a:srgbClr val="353535"/>
                </a:solidFill>
                <a:effectLst/>
                <a:latin typeface="微软雅黑" panose="020B0503020204020204" charset="-122"/>
                <a:ea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rPr>
              <a:t>），由于</a:t>
            </a: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solidFill>
                <a:srgbClr val="0000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charset="-122"/>
              <a:ea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从而可以用</a:t>
            </a:r>
            <a:r>
              <a:rPr lang="zh-CN" altLang="en-US" dirty="0">
                <a:solidFill>
                  <a:srgbClr val="000000"/>
                </a:solidFill>
                <a:latin typeface="微软雅黑" panose="020B0503020204020204" charset="-122"/>
                <a:ea typeface="微软雅黑" panose="020B0503020204020204" charset="-122"/>
              </a:rPr>
              <a:t>制备</a:t>
            </a:r>
            <a:r>
              <a:rPr lang="en-US" altLang="zh-CN" b="0" i="0" dirty="0">
                <a:solidFill>
                  <a:srgbClr val="353535"/>
                </a:solidFill>
                <a:effectLst/>
                <a:latin typeface="微软雅黑" panose="020B0503020204020204" charset="-122"/>
                <a:ea typeface="微软雅黑" panose="020B0503020204020204" charset="-122"/>
              </a:rPr>
              <a:t>|0⟩, |1⟩, |+⟩, |+</a:t>
            </a:r>
            <a:r>
              <a:rPr lang="en-US" altLang="zh-CN" b="0" i="0" dirty="0" err="1">
                <a:solidFill>
                  <a:srgbClr val="353535"/>
                </a:solidFill>
                <a:effectLst/>
                <a:latin typeface="微软雅黑" panose="020B0503020204020204" charset="-122"/>
                <a:ea typeface="微软雅黑" panose="020B0503020204020204" charset="-122"/>
              </a:rPr>
              <a:t>i</a:t>
            </a:r>
            <a:r>
              <a:rPr lang="en-US" altLang="zh-CN" b="0" i="0" dirty="0">
                <a:solidFill>
                  <a:srgbClr val="353535"/>
                </a:solidFill>
                <a:effectLst/>
                <a:latin typeface="微软雅黑" panose="020B0503020204020204" charset="-122"/>
                <a:ea typeface="微软雅黑" panose="020B0503020204020204" charset="-122"/>
              </a:rPr>
              <a:t>⟩</a:t>
            </a:r>
            <a:r>
              <a:rPr lang="zh-CN" altLang="en-US" b="0" i="0" dirty="0">
                <a:solidFill>
                  <a:srgbClr val="353535"/>
                </a:solidFill>
                <a:effectLst/>
                <a:latin typeface="微软雅黑" panose="020B0503020204020204" charset="-122"/>
                <a:ea typeface="微软雅黑" panose="020B0503020204020204" charset="-122"/>
              </a:rPr>
              <a:t>的结果线性表示。</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effectLst/>
                <a:latin typeface="微软雅黑" panose="020B0503020204020204" charset="-122"/>
                <a:ea typeface="微软雅黑" panose="020B0503020204020204" charset="-122"/>
              </a:rPr>
              <a:t>最终我们得到变换矩阵，并由此进行数据后处理得到最终的量子态</a:t>
            </a:r>
            <a:endParaRPr lang="en-US" altLang="zh-CN" dirty="0">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8602" y="3087580"/>
            <a:ext cx="7152463" cy="804782"/>
          </a:xfrm>
          <a:prstGeom prst="rect">
            <a:avLst/>
          </a:prstGeom>
        </p:spPr>
      </p:pic>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602" y="2282798"/>
            <a:ext cx="7002513" cy="804782"/>
          </a:xfrm>
          <a:prstGeom prst="rect">
            <a:avLst/>
          </a:prstGeom>
        </p:spPr>
      </p:pic>
      <p:pic>
        <p:nvPicPr>
          <p:cNvPr id="21" name="图片 20"/>
          <p:cNvPicPr>
            <a:picLocks noChangeAspect="1"/>
          </p:cNvPicPr>
          <p:nvPr/>
        </p:nvPicPr>
        <p:blipFill>
          <a:blip r:embed="rId3"/>
          <a:stretch>
            <a:fillRect/>
          </a:stretch>
        </p:blipFill>
        <p:spPr>
          <a:xfrm>
            <a:off x="698602" y="4710300"/>
            <a:ext cx="2202253" cy="1601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latin typeface="微软雅黑" panose="020B0503020204020204" charset="-122"/>
                <a:ea typeface="微软雅黑" panose="020B0503020204020204" charset="-122"/>
              </a:rPr>
              <a:t>结果展示</a:t>
            </a:r>
            <a:endParaRPr lang="zh-CN" altLang="en-US" sz="4000" dirty="0">
              <a:latin typeface="微软雅黑" panose="020B0503020204020204" charset="-122"/>
              <a:ea typeface="微软雅黑" panose="020B0503020204020204" charset="-122"/>
            </a:endParaRPr>
          </a:p>
        </p:txBody>
      </p:sp>
      <p:sp>
        <p:nvSpPr>
          <p:cNvPr id="5" name="文本占位符 4"/>
          <p:cNvSpPr>
            <a:spLocks noGrp="1"/>
          </p:cNvSpPr>
          <p:nvPr>
            <p:ph type="body" sz="quarter" idx="11"/>
          </p:nvPr>
        </p:nvSpPr>
        <p:spPr/>
        <p:txBody>
          <a:bodyPr/>
          <a:lstStyle/>
          <a:p>
            <a:pPr defTabSz="457200">
              <a:lnSpc>
                <a:spcPct val="125000"/>
              </a:lnSpc>
            </a:pPr>
            <a:r>
              <a:rPr kumimoji="1" lang="zh-CN" altLang="en-US" sz="1800" dirty="0">
                <a:latin typeface="微软雅黑" panose="020B0503020204020204" charset="-122"/>
                <a:ea typeface="微软雅黑" panose="020B0503020204020204" charset="-122"/>
              </a:rPr>
              <a:t>量子神经网络结果展示</a:t>
            </a:r>
            <a:endParaRPr lang="zh-CN" altLang="en-US" sz="1800" dirty="0">
              <a:solidFill>
                <a:schemeClr val="bg1">
                  <a:lumMod val="65000"/>
                </a:schemeClr>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latin typeface="微软雅黑" panose="020B0503020204020204" charset="-122"/>
                <a:ea typeface="微软雅黑" panose="020B0503020204020204" charset="-122"/>
              </a:rPr>
            </a:fld>
            <a:endParaRPr lang="zh-CN" altLang="en-US" dirty="0">
              <a:latin typeface="微软雅黑" panose="020B0503020204020204" charset="-122"/>
              <a:ea typeface="微软雅黑" panose="020B0503020204020204" charset="-122"/>
            </a:endParaRPr>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0</a:t>
            </a:r>
            <a:r>
              <a:rPr lang="en-US" altLang="zh-CN" sz="13100" b="1"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4</a:t>
            </a:r>
            <a:endParaRPr lang="zh-CN" altLang="en-US" sz="1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15001" y="1378517"/>
            <a:ext cx="9288619" cy="2386303"/>
          </a:xfrm>
          <a:prstGeom prst="rect">
            <a:avLst/>
          </a:prstGeom>
        </p:spPr>
      </p:pic>
      <p:sp>
        <p:nvSpPr>
          <p:cNvPr id="23" name="标题 22"/>
          <p:cNvSpPr>
            <a:spLocks noGrp="1"/>
          </p:cNvSpPr>
          <p:nvPr>
            <p:ph type="title"/>
          </p:nvPr>
        </p:nvSpPr>
        <p:spPr/>
        <p:txBody>
          <a:bodyPr/>
          <a:lstStyle/>
          <a:p>
            <a:r>
              <a:rPr lang="zh-CN" altLang="en-US" dirty="0">
                <a:latin typeface="微软雅黑" panose="020B0503020204020204" charset="-122"/>
                <a:ea typeface="微软雅黑" panose="020B0503020204020204" charset="-122"/>
              </a:rPr>
              <a:t> 量子线路搭建</a:t>
            </a:r>
            <a:endParaRPr lang="zh-CN" altLang="en-US" dirty="0">
              <a:latin typeface="微软雅黑" panose="020B0503020204020204" charset="-122"/>
              <a:ea typeface="微软雅黑" panose="020B0503020204020204" charset="-122"/>
            </a:endParaRPr>
          </a:p>
        </p:txBody>
      </p:sp>
      <p:sp>
        <p:nvSpPr>
          <p:cNvPr id="33" name="箭头: 下 32"/>
          <p:cNvSpPr/>
          <p:nvPr/>
        </p:nvSpPr>
        <p:spPr>
          <a:xfrm>
            <a:off x="5721199" y="3911591"/>
            <a:ext cx="276225" cy="201982"/>
          </a:xfrm>
          <a:prstGeom prst="downArrow">
            <a:avLst>
              <a:gd name="adj1" fmla="val 35925"/>
              <a:gd name="adj2" fmla="val 46036"/>
            </a:avLst>
          </a:prstGeom>
          <a:solidFill>
            <a:srgbClr val="C00000"/>
          </a:solidFill>
          <a:ln w="12700" cap="flat" cmpd="sng" algn="ctr">
            <a:noFill/>
            <a:prstDash val="solid"/>
            <a:miter lim="800000"/>
          </a:ln>
          <a:effectLst/>
        </p:spPr>
        <p:txBody>
          <a:bodyPr rtlCol="0" anchor="ctr"/>
          <a:lstStyle/>
          <a:p>
            <a:pPr algn="just"/>
            <a:endParaRPr lang="zh-CN" altLang="en-US" dirty="0">
              <a:latin typeface="微软雅黑" panose="020B0503020204020204" charset="-122"/>
              <a:ea typeface="微软雅黑" panose="020B0503020204020204" charset="-122"/>
            </a:endParaRPr>
          </a:p>
        </p:txBody>
      </p:sp>
      <p:sp>
        <p:nvSpPr>
          <p:cNvPr id="34" name="文本框 33"/>
          <p:cNvSpPr txBox="1"/>
          <p:nvPr/>
        </p:nvSpPr>
        <p:spPr>
          <a:xfrm>
            <a:off x="381368" y="1009185"/>
            <a:ext cx="2417650"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latin typeface="微软雅黑" panose="020B0503020204020204" charset="-122"/>
                <a:ea typeface="微软雅黑" panose="020B0503020204020204" charset="-122"/>
              </a:rPr>
              <a:t>原始</a:t>
            </a:r>
            <a:r>
              <a:rPr lang="en-US" altLang="zh-CN" b="1" dirty="0">
                <a:latin typeface="微软雅黑" panose="020B0503020204020204" charset="-122"/>
                <a:ea typeface="微软雅黑" panose="020B0503020204020204" charset="-122"/>
              </a:rPr>
              <a:t>25qubits</a:t>
            </a:r>
            <a:r>
              <a:rPr lang="zh-CN" altLang="en-US" b="1" dirty="0">
                <a:latin typeface="微软雅黑" panose="020B0503020204020204" charset="-122"/>
                <a:ea typeface="微软雅黑" panose="020B0503020204020204" charset="-122"/>
              </a:rPr>
              <a:t>线路</a:t>
            </a:r>
            <a:endParaRPr lang="zh-CN" altLang="en-US" b="1" dirty="0">
              <a:latin typeface="微软雅黑" panose="020B0503020204020204" charset="-122"/>
              <a:ea typeface="微软雅黑" panose="020B0503020204020204" charset="-122"/>
            </a:endParaRPr>
          </a:p>
        </p:txBody>
      </p:sp>
      <p:sp>
        <p:nvSpPr>
          <p:cNvPr id="35" name="文本框 34"/>
          <p:cNvSpPr txBox="1"/>
          <p:nvPr/>
        </p:nvSpPr>
        <p:spPr>
          <a:xfrm>
            <a:off x="381368" y="3852884"/>
            <a:ext cx="2879314"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latin typeface="微软雅黑" panose="020B0503020204020204" charset="-122"/>
                <a:ea typeface="微软雅黑" panose="020B0503020204020204" charset="-122"/>
              </a:rPr>
              <a:t>拆分后的</a:t>
            </a:r>
            <a:r>
              <a:rPr lang="en-US" altLang="zh-CN" b="1" dirty="0">
                <a:latin typeface="微软雅黑" panose="020B0503020204020204" charset="-122"/>
                <a:ea typeface="微软雅黑" panose="020B0503020204020204" charset="-122"/>
              </a:rPr>
              <a:t>13qubits</a:t>
            </a:r>
            <a:r>
              <a:rPr lang="zh-CN" altLang="en-US" b="1" i="0" dirty="0">
                <a:effectLst/>
                <a:latin typeface="微软雅黑" panose="020B0503020204020204" charset="-122"/>
                <a:ea typeface="微软雅黑" panose="020B0503020204020204" charset="-122"/>
              </a:rPr>
              <a:t>线路</a:t>
            </a:r>
            <a:endParaRPr lang="zh-CN" altLang="en-US" b="1" dirty="0">
              <a:latin typeface="微软雅黑" panose="020B0503020204020204" charset="-122"/>
              <a:ea typeface="微软雅黑" panose="020B0503020204020204" charset="-122"/>
            </a:endParaRPr>
          </a:p>
        </p:txBody>
      </p:sp>
      <p:sp>
        <p:nvSpPr>
          <p:cNvPr id="4" name="文本框 3"/>
          <p:cNvSpPr txBox="1"/>
          <p:nvPr/>
        </p:nvSpPr>
        <p:spPr>
          <a:xfrm>
            <a:off x="5721199" y="2045631"/>
            <a:ext cx="2754012" cy="338554"/>
          </a:xfrm>
          <a:prstGeom prst="rect">
            <a:avLst/>
          </a:prstGeom>
          <a:noFill/>
        </p:spPr>
        <p:txBody>
          <a:bodyPr wrap="square">
            <a:spAutoFit/>
          </a:bodyPr>
          <a:lstStyle/>
          <a:p>
            <a:r>
              <a:rPr lang="zh-CN" altLang="en-US" sz="1600" b="1" dirty="0">
                <a:solidFill>
                  <a:srgbClr val="FF0000"/>
                </a:solidFill>
                <a:latin typeface="微软雅黑" panose="020B0503020204020204" charset="-122"/>
                <a:ea typeface="微软雅黑" panose="020B0503020204020204" charset="-122"/>
              </a:rPr>
              <a:t>切割位置</a:t>
            </a:r>
            <a:endParaRPr lang="zh-CN" altLang="en-US" sz="1600" b="1" dirty="0">
              <a:solidFill>
                <a:srgbClr val="FF0000"/>
              </a:solidFill>
              <a:latin typeface="微软雅黑" panose="020B0503020204020204" charset="-122"/>
              <a:ea typeface="微软雅黑" panose="020B0503020204020204" charset="-122"/>
            </a:endParaRPr>
          </a:p>
        </p:txBody>
      </p:sp>
      <p:pic>
        <p:nvPicPr>
          <p:cNvPr id="16" name="图片 15"/>
          <p:cNvPicPr>
            <a:picLocks noChangeAspect="1"/>
          </p:cNvPicPr>
          <p:nvPr/>
        </p:nvPicPr>
        <p:blipFill>
          <a:blip r:embed="rId2"/>
          <a:stretch>
            <a:fillRect/>
          </a:stretch>
        </p:blipFill>
        <p:spPr>
          <a:xfrm>
            <a:off x="315045" y="4431934"/>
            <a:ext cx="5406151" cy="1847119"/>
          </a:xfrm>
          <a:prstGeom prst="rect">
            <a:avLst/>
          </a:prstGeom>
        </p:spPr>
      </p:pic>
      <p:pic>
        <p:nvPicPr>
          <p:cNvPr id="24" name="图片 23"/>
          <p:cNvPicPr>
            <a:picLocks noChangeAspect="1"/>
          </p:cNvPicPr>
          <p:nvPr/>
        </p:nvPicPr>
        <p:blipFill>
          <a:blip r:embed="rId3"/>
          <a:stretch>
            <a:fillRect/>
          </a:stretch>
        </p:blipFill>
        <p:spPr>
          <a:xfrm>
            <a:off x="6096000" y="4431935"/>
            <a:ext cx="5406154" cy="18471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02699" y="2063735"/>
            <a:ext cx="9724638" cy="2524756"/>
          </a:xfrm>
          <a:prstGeom prst="rect">
            <a:avLst/>
          </a:prstGeom>
          <a:ln>
            <a:noFill/>
          </a:ln>
          <a:effectLst>
            <a:outerShdw blurRad="292100" dist="139700" dir="2700000" algn="tl" rotWithShape="0">
              <a:srgbClr val="333333">
                <a:alpha val="65000"/>
              </a:srgbClr>
            </a:outerShdw>
          </a:effectLst>
        </p:spPr>
      </p:pic>
      <p:sp>
        <p:nvSpPr>
          <p:cNvPr id="23" name="标题 22"/>
          <p:cNvSpPr>
            <a:spLocks noGrp="1"/>
          </p:cNvSpPr>
          <p:nvPr>
            <p:ph type="title"/>
          </p:nvPr>
        </p:nvSpPr>
        <p:spPr/>
        <p:txBody>
          <a:bodyPr/>
          <a:lstStyle/>
          <a:p>
            <a:r>
              <a:rPr lang="zh-CN" altLang="en-US" dirty="0">
                <a:latin typeface="微软雅黑" panose="020B0503020204020204" charset="-122"/>
                <a:ea typeface="微软雅黑" panose="020B0503020204020204" charset="-122"/>
              </a:rPr>
              <a:t>量子线路搭建</a:t>
            </a:r>
            <a:endParaRPr lang="zh-CN" altLang="en-US" dirty="0">
              <a:latin typeface="微软雅黑" panose="020B0503020204020204" charset="-122"/>
              <a:ea typeface="微软雅黑" panose="020B0503020204020204" charset="-122"/>
            </a:endParaRPr>
          </a:p>
        </p:txBody>
      </p:sp>
      <p:sp>
        <p:nvSpPr>
          <p:cNvPr id="13" name="文本框 12"/>
          <p:cNvSpPr txBox="1"/>
          <p:nvPr/>
        </p:nvSpPr>
        <p:spPr>
          <a:xfrm>
            <a:off x="5173715" y="4887753"/>
            <a:ext cx="1844570" cy="307777"/>
          </a:xfrm>
          <a:prstGeom prst="rect">
            <a:avLst/>
          </a:prstGeom>
          <a:noFill/>
        </p:spPr>
        <p:txBody>
          <a:bodyPr wrap="square">
            <a:spAutoFit/>
          </a:bodyPr>
          <a:lstStyle/>
          <a:p>
            <a:r>
              <a:rPr lang="zh-CN" altLang="en-US" sz="1400" b="1" i="0" dirty="0">
                <a:effectLst/>
                <a:latin typeface="微软雅黑" panose="020B0503020204020204" charset="-122"/>
                <a:ea typeface="微软雅黑" panose="020B0503020204020204" charset="-122"/>
              </a:rPr>
              <a:t>可学习层的结构设计</a:t>
            </a:r>
            <a:endParaRPr lang="zh-CN" altLang="en-US" sz="1400" b="1" dirty="0">
              <a:latin typeface="微软雅黑" panose="020B0503020204020204" charset="-122"/>
              <a:ea typeface="微软雅黑" panose="020B0503020204020204" charset="-122"/>
            </a:endParaRPr>
          </a:p>
        </p:txBody>
      </p:sp>
      <p:sp>
        <p:nvSpPr>
          <p:cNvPr id="17" name="文本框 16"/>
          <p:cNvSpPr txBox="1"/>
          <p:nvPr/>
        </p:nvSpPr>
        <p:spPr>
          <a:xfrm>
            <a:off x="381368" y="1129156"/>
            <a:ext cx="11567303" cy="2118209"/>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b="0" i="0" dirty="0">
                <a:solidFill>
                  <a:srgbClr val="000000"/>
                </a:solidFill>
                <a:effectLst/>
                <a:latin typeface="微软雅黑" panose="020B0503020204020204" charset="-122"/>
                <a:ea typeface="微软雅黑" panose="020B0503020204020204" charset="-122"/>
              </a:rPr>
              <a:t>采用如图所示的量子线路搭建层叠结构</a:t>
            </a: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000000"/>
                </a:solidFill>
                <a:effectLst/>
                <a:latin typeface="微软雅黑" panose="020B0503020204020204" charset="-122"/>
                <a:ea typeface="微软雅黑" panose="020B0503020204020204" charset="-122"/>
              </a:rPr>
              <a:t>共有 </a:t>
            </a:r>
            <a:r>
              <a:rPr lang="en-US" altLang="zh-CN" sz="1800" b="0" i="0" dirty="0">
                <a:solidFill>
                  <a:srgbClr val="000000"/>
                </a:solidFill>
                <a:effectLst/>
                <a:latin typeface="微软雅黑" panose="020B0503020204020204" charset="-122"/>
                <a:ea typeface="微软雅黑" panose="020B0503020204020204" charset="-122"/>
              </a:rPr>
              <a:t>73 </a:t>
            </a:r>
            <a:r>
              <a:rPr lang="zh-CN" altLang="en-US" sz="1800" b="0" i="0" dirty="0">
                <a:solidFill>
                  <a:srgbClr val="000000"/>
                </a:solidFill>
                <a:effectLst/>
                <a:latin typeface="微软雅黑" panose="020B0503020204020204" charset="-122"/>
                <a:ea typeface="微软雅黑" panose="020B0503020204020204" charset="-122"/>
              </a:rPr>
              <a:t>个 </a:t>
            </a:r>
            <a:r>
              <a:rPr lang="en-US" altLang="zh-CN" sz="1800" b="0" dirty="0">
                <a:solidFill>
                  <a:srgbClr val="000000"/>
                </a:solidFill>
                <a:effectLst/>
                <a:latin typeface="微软雅黑" panose="020B0503020204020204" charset="-122"/>
                <a:ea typeface="微软雅黑" panose="020B0503020204020204" charset="-122"/>
              </a:rPr>
              <a:t>U</a:t>
            </a:r>
            <a:r>
              <a:rPr lang="en-US" altLang="zh-CN" sz="1800" b="0" i="0" dirty="0">
                <a:solidFill>
                  <a:srgbClr val="000000"/>
                </a:solidFill>
                <a:effectLst/>
                <a:latin typeface="微软雅黑" panose="020B0503020204020204" charset="-122"/>
                <a:ea typeface="微软雅黑" panose="020B0503020204020204" charset="-122"/>
              </a:rPr>
              <a:t>3 </a:t>
            </a:r>
            <a:r>
              <a:rPr lang="zh-CN" altLang="en-US" sz="1800" b="0" i="0" dirty="0">
                <a:solidFill>
                  <a:srgbClr val="000000"/>
                </a:solidFill>
                <a:effectLst/>
                <a:latin typeface="微软雅黑" panose="020B0503020204020204" charset="-122"/>
                <a:ea typeface="微软雅黑" panose="020B0503020204020204" charset="-122"/>
              </a:rPr>
              <a:t>门， </a:t>
            </a:r>
            <a:r>
              <a:rPr lang="en-US" altLang="zh-CN" sz="1800" b="0" i="0" dirty="0" err="1">
                <a:solidFill>
                  <a:srgbClr val="000000"/>
                </a:solidFill>
                <a:effectLst/>
                <a:latin typeface="微软雅黑" panose="020B0503020204020204" charset="-122"/>
                <a:ea typeface="微软雅黑" panose="020B0503020204020204" charset="-122"/>
              </a:rPr>
              <a:t>IsingXX</a:t>
            </a:r>
            <a:r>
              <a:rPr lang="en-US" altLang="zh-CN" sz="1800" b="0" i="0" dirty="0">
                <a:solidFill>
                  <a:srgbClr val="000000"/>
                </a:solidFill>
                <a:effectLst/>
                <a:latin typeface="微软雅黑" panose="020B0503020204020204" charset="-122"/>
                <a:ea typeface="微软雅黑" panose="020B0503020204020204" charset="-122"/>
              </a:rPr>
              <a:t>, </a:t>
            </a:r>
            <a:r>
              <a:rPr lang="en-US" altLang="zh-CN" sz="1800" b="0" i="0" dirty="0" err="1">
                <a:solidFill>
                  <a:srgbClr val="000000"/>
                </a:solidFill>
                <a:effectLst/>
                <a:latin typeface="微软雅黑" panose="020B0503020204020204" charset="-122"/>
                <a:ea typeface="微软雅黑" panose="020B0503020204020204" charset="-122"/>
              </a:rPr>
              <a:t>IsingYY</a:t>
            </a:r>
            <a:r>
              <a:rPr lang="en-US" altLang="zh-CN" sz="1800" b="0" i="0" dirty="0">
                <a:solidFill>
                  <a:srgbClr val="000000"/>
                </a:solidFill>
                <a:effectLst/>
                <a:latin typeface="微软雅黑" panose="020B0503020204020204" charset="-122"/>
                <a:ea typeface="微软雅黑" panose="020B0503020204020204" charset="-122"/>
              </a:rPr>
              <a:t> </a:t>
            </a:r>
            <a:r>
              <a:rPr lang="zh-CN" altLang="en-US" sz="1800" b="0" i="0" dirty="0">
                <a:solidFill>
                  <a:srgbClr val="000000"/>
                </a:solidFill>
                <a:effectLst/>
                <a:latin typeface="微软雅黑" panose="020B0503020204020204" charset="-122"/>
                <a:ea typeface="微软雅黑" panose="020B0503020204020204" charset="-122"/>
              </a:rPr>
              <a:t>和 </a:t>
            </a:r>
            <a:r>
              <a:rPr lang="en-US" altLang="zh-CN" sz="1800" b="0" i="0" dirty="0" err="1">
                <a:solidFill>
                  <a:srgbClr val="000000"/>
                </a:solidFill>
                <a:effectLst/>
                <a:latin typeface="微软雅黑" panose="020B0503020204020204" charset="-122"/>
                <a:ea typeface="微软雅黑" panose="020B0503020204020204" charset="-122"/>
              </a:rPr>
              <a:t>IsingZZ</a:t>
            </a:r>
            <a:r>
              <a:rPr lang="en-US" altLang="zh-CN" sz="1800" b="0" i="0" dirty="0">
                <a:solidFill>
                  <a:srgbClr val="000000"/>
                </a:solidFill>
                <a:effectLst/>
                <a:latin typeface="微软雅黑" panose="020B0503020204020204" charset="-122"/>
                <a:ea typeface="微软雅黑" panose="020B0503020204020204" charset="-122"/>
              </a:rPr>
              <a:t> </a:t>
            </a:r>
            <a:r>
              <a:rPr lang="zh-CN" altLang="en-US" sz="1800" b="0" i="0" dirty="0">
                <a:solidFill>
                  <a:srgbClr val="000000"/>
                </a:solidFill>
                <a:effectLst/>
                <a:latin typeface="微软雅黑" panose="020B0503020204020204" charset="-122"/>
                <a:ea typeface="微软雅黑" panose="020B0503020204020204" charset="-122"/>
              </a:rPr>
              <a:t>门各有 </a:t>
            </a:r>
            <a:r>
              <a:rPr lang="en-US" altLang="zh-CN" dirty="0">
                <a:solidFill>
                  <a:srgbClr val="000000"/>
                </a:solidFill>
                <a:latin typeface="微软雅黑" panose="020B0503020204020204" charset="-122"/>
                <a:ea typeface="微软雅黑" panose="020B0503020204020204" charset="-122"/>
              </a:rPr>
              <a:t>24 </a:t>
            </a:r>
            <a:r>
              <a:rPr lang="zh-CN" altLang="en-US" sz="1800" b="0" i="0" dirty="0">
                <a:solidFill>
                  <a:srgbClr val="000000"/>
                </a:solidFill>
                <a:effectLst/>
                <a:latin typeface="微软雅黑" panose="020B0503020204020204" charset="-122"/>
                <a:ea typeface="微软雅黑" panose="020B0503020204020204" charset="-122"/>
              </a:rPr>
              <a:t>个</a:t>
            </a:r>
            <a:br>
              <a:rPr lang="zh-CN" altLang="en-US" dirty="0">
                <a:latin typeface="微软雅黑" panose="020B0503020204020204" charset="-122"/>
                <a:ea typeface="微软雅黑" panose="020B0503020204020204" charset="-122"/>
              </a:rPr>
            </a:br>
            <a:br>
              <a:rPr lang="zh-CN" altLang="en-US" dirty="0">
                <a:latin typeface="微软雅黑" panose="020B0503020204020204" charset="-122"/>
                <a:ea typeface="微软雅黑" panose="020B0503020204020204" charset="-122"/>
              </a:rPr>
            </a:br>
            <a:br>
              <a:rPr lang="zh-CN" altLang="en-US" dirty="0">
                <a:latin typeface="微软雅黑" panose="020B0503020204020204" charset="-122"/>
                <a:ea typeface="微软雅黑" panose="020B0503020204020204" charset="-122"/>
              </a:rPr>
            </a:br>
            <a:endParaRPr lang="zh-CN" altLang="en-US" dirty="0">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2"/>
          <a:stretch>
            <a:fillRect/>
          </a:stretch>
        </p:blipFill>
        <p:spPr>
          <a:xfrm>
            <a:off x="596521" y="5041641"/>
            <a:ext cx="4275156" cy="614269"/>
          </a:xfrm>
          <a:prstGeom prst="rect">
            <a:avLst/>
          </a:prstGeom>
        </p:spPr>
      </p:pic>
      <p:pic>
        <p:nvPicPr>
          <p:cNvPr id="24" name="图片 23"/>
          <p:cNvPicPr>
            <a:picLocks noChangeAspect="1"/>
          </p:cNvPicPr>
          <p:nvPr/>
        </p:nvPicPr>
        <p:blipFill>
          <a:blip r:embed="rId3"/>
          <a:stretch>
            <a:fillRect/>
          </a:stretch>
        </p:blipFill>
        <p:spPr>
          <a:xfrm>
            <a:off x="6996432" y="5041641"/>
            <a:ext cx="4952239" cy="1574519"/>
          </a:xfrm>
          <a:prstGeom prst="rect">
            <a:avLst/>
          </a:prstGeom>
        </p:spPr>
      </p:pic>
      <p:pic>
        <p:nvPicPr>
          <p:cNvPr id="26" name="图片 25"/>
          <p:cNvPicPr>
            <a:picLocks noChangeAspect="1"/>
          </p:cNvPicPr>
          <p:nvPr/>
        </p:nvPicPr>
        <p:blipFill>
          <a:blip r:embed="rId4"/>
          <a:stretch>
            <a:fillRect/>
          </a:stretch>
        </p:blipFill>
        <p:spPr>
          <a:xfrm>
            <a:off x="596521" y="5682150"/>
            <a:ext cx="4344313" cy="9124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11703540" cy="657713"/>
          </a:xfrm>
        </p:spPr>
        <p:txBody>
          <a:bodyPr>
            <a:normAutofit/>
          </a:bodyPr>
          <a:lstStyle/>
          <a:p>
            <a:r>
              <a:rPr lang="zh-CN" altLang="en-US" dirty="0">
                <a:latin typeface="微软雅黑" panose="020B0503020204020204" charset="-122"/>
                <a:ea typeface="微软雅黑" panose="020B0503020204020204" charset="-122"/>
              </a:rPr>
              <a:t>结果展示</a:t>
            </a:r>
            <a:endParaRPr lang="zh-CN" altLang="en-US"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65734" y="2012667"/>
            <a:ext cx="4596098" cy="4066507"/>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730168" y="1966155"/>
            <a:ext cx="4596098" cy="4095407"/>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a:off x="381368" y="1129156"/>
            <a:ext cx="10944898" cy="128990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b="1" i="0" dirty="0">
                <a:solidFill>
                  <a:srgbClr val="FF0000"/>
                </a:solidFill>
                <a:effectLst/>
                <a:latin typeface="微软雅黑" panose="020B0503020204020204" charset="-122"/>
                <a:ea typeface="微软雅黑" panose="020B0503020204020204" charset="-122"/>
              </a:rPr>
              <a:t>我们设计的量子神经网络在测试集上达到 </a:t>
            </a:r>
            <a:r>
              <a:rPr lang="en-US" altLang="zh-CN" sz="1800" b="1" i="0" dirty="0">
                <a:solidFill>
                  <a:srgbClr val="FF0000"/>
                </a:solidFill>
                <a:effectLst/>
                <a:latin typeface="微软雅黑" panose="020B0503020204020204" charset="-122"/>
                <a:ea typeface="微软雅黑" panose="020B0503020204020204" charset="-122"/>
              </a:rPr>
              <a:t>95.3% </a:t>
            </a:r>
            <a:r>
              <a:rPr lang="zh-CN" altLang="en-US" sz="1800" b="1" i="0" dirty="0">
                <a:solidFill>
                  <a:srgbClr val="FF0000"/>
                </a:solidFill>
                <a:effectLst/>
                <a:latin typeface="微软雅黑" panose="020B0503020204020204" charset="-122"/>
                <a:ea typeface="微软雅黑" panose="020B0503020204020204" charset="-122"/>
              </a:rPr>
              <a:t>的分类准确率。</a:t>
            </a:r>
            <a:r>
              <a:rPr lang="zh-CN" altLang="en-US" dirty="0">
                <a:latin typeface="微软雅黑" panose="020B0503020204020204" charset="-122"/>
                <a:ea typeface="微软雅黑" panose="020B0503020204020204" charset="-122"/>
              </a:rPr>
              <a:t> </a:t>
            </a:r>
            <a:br>
              <a:rPr lang="zh-CN" altLang="en-US" dirty="0">
                <a:latin typeface="微软雅黑" panose="020B0503020204020204" charset="-122"/>
                <a:ea typeface="微软雅黑" panose="020B0503020204020204" charset="-122"/>
              </a:rPr>
            </a:br>
            <a:br>
              <a:rPr lang="zh-CN" altLang="en-US" dirty="0">
                <a:latin typeface="微软雅黑" panose="020B0503020204020204" charset="-122"/>
                <a:ea typeface="微软雅黑" panose="020B0503020204020204" charset="-122"/>
              </a:rPr>
            </a:b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11703540" cy="657713"/>
          </a:xfrm>
        </p:spPr>
        <p:txBody>
          <a:bodyPr>
            <a:normAutofit/>
          </a:bodyPr>
          <a:lstStyle/>
          <a:p>
            <a:r>
              <a:rPr lang="zh-CN" altLang="en-US" dirty="0">
                <a:latin typeface="微软雅黑" panose="020B0503020204020204" charset="-122"/>
                <a:ea typeface="微软雅黑" panose="020B0503020204020204" charset="-122"/>
              </a:rPr>
              <a:t>结果展示</a:t>
            </a:r>
            <a:endParaRPr lang="zh-CN" altLang="en-US" dirty="0">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233138" y="2596946"/>
            <a:ext cx="5541120" cy="3742188"/>
          </a:xfrm>
          <a:prstGeom prst="rect">
            <a:avLst/>
          </a:prstGeom>
          <a:effectLst>
            <a:outerShdw blurRad="292100" dist="139700" dir="2700000" algn="tl" rotWithShape="0">
              <a:srgbClr val="333333">
                <a:alpha val="65000"/>
              </a:srgbClr>
            </a:outerShdw>
          </a:effectLst>
        </p:spPr>
      </p:pic>
      <p:sp>
        <p:nvSpPr>
          <p:cNvPr id="16" name="文本框 15"/>
          <p:cNvSpPr txBox="1"/>
          <p:nvPr/>
        </p:nvSpPr>
        <p:spPr>
          <a:xfrm>
            <a:off x="381367" y="1129156"/>
            <a:ext cx="11148385" cy="175323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相较于</a:t>
            </a:r>
            <a:r>
              <a:rPr lang="en-US" altLang="zh-CN" dirty="0" err="1">
                <a:latin typeface="微软雅黑" panose="020B0503020204020204" charset="-122"/>
                <a:ea typeface="微软雅黑" panose="020B0503020204020204" charset="-122"/>
              </a:rPr>
              <a:t>Pennylane</a:t>
            </a:r>
            <a:r>
              <a:rPr lang="zh-CN" altLang="en-US" dirty="0">
                <a:latin typeface="微软雅黑" panose="020B0503020204020204" charset="-122"/>
                <a:ea typeface="微软雅黑" panose="020B0503020204020204" charset="-122"/>
              </a:rPr>
              <a:t>，在</a:t>
            </a:r>
            <a:r>
              <a:rPr lang="en-US" altLang="zh-CN" dirty="0">
                <a:latin typeface="微软雅黑" panose="020B0503020204020204" charset="-122"/>
                <a:ea typeface="微软雅黑" panose="020B0503020204020204" charset="-122"/>
              </a:rPr>
              <a:t>VQNET</a:t>
            </a:r>
            <a:r>
              <a:rPr lang="zh-CN" altLang="en-US" dirty="0">
                <a:latin typeface="微软雅黑" panose="020B0503020204020204" charset="-122"/>
                <a:ea typeface="微软雅黑" panose="020B0503020204020204" charset="-122"/>
              </a:rPr>
              <a:t>上的训练用时</a:t>
            </a:r>
            <a:r>
              <a:rPr lang="zh-CN" altLang="en-US" dirty="0">
                <a:latin typeface="微软雅黑" panose="020B0503020204020204" charset="-122"/>
                <a:ea typeface="微软雅黑" panose="020B0503020204020204" charset="-122"/>
              </a:rPr>
              <a:t>更久，不过在</a:t>
            </a:r>
            <a:r>
              <a:rPr lang="en-US" altLang="zh-CN" dirty="0">
                <a:latin typeface="微软雅黑" panose="020B0503020204020204" charset="-122"/>
                <a:ea typeface="微软雅黑" panose="020B0503020204020204" charset="-122"/>
              </a:rPr>
              <a:t>batch size</a:t>
            </a:r>
            <a:r>
              <a:rPr lang="zh-CN" altLang="en-US" dirty="0">
                <a:latin typeface="微软雅黑" panose="020B0503020204020204" charset="-122"/>
                <a:ea typeface="微软雅黑" panose="020B0503020204020204" charset="-122"/>
              </a:rPr>
              <a:t>较小时能够在较小的内存占用上运行。</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800" b="0" i="0" dirty="0">
                <a:solidFill>
                  <a:srgbClr val="000000"/>
                </a:solidFill>
                <a:effectLst/>
                <a:latin typeface="微软雅黑" panose="020B0503020204020204" charset="-122"/>
                <a:ea typeface="微软雅黑" panose="020B0503020204020204" charset="-122"/>
              </a:rPr>
              <a:t>如果直接使用经典计算机运行未经拆分的 </a:t>
            </a:r>
            <a:r>
              <a:rPr lang="en-US" altLang="zh-CN" sz="1800" b="0" i="0" dirty="0">
                <a:solidFill>
                  <a:srgbClr val="000000"/>
                </a:solidFill>
                <a:effectLst/>
                <a:latin typeface="微软雅黑" panose="020B0503020204020204" charset="-122"/>
                <a:ea typeface="微软雅黑" panose="020B0503020204020204" charset="-122"/>
              </a:rPr>
              <a:t>25</a:t>
            </a:r>
            <a:r>
              <a:rPr lang="zh-CN" altLang="en-US" sz="1800" b="0" i="0" dirty="0">
                <a:solidFill>
                  <a:srgbClr val="000000"/>
                </a:solidFill>
                <a:effectLst/>
                <a:latin typeface="微软雅黑" panose="020B0503020204020204" charset="-122"/>
                <a:ea typeface="微软雅黑" panose="020B0503020204020204" charset="-122"/>
              </a:rPr>
              <a:t>个量子比特的线路，内存占用将超过我们实验设备的最大内存（</a:t>
            </a:r>
            <a:r>
              <a:rPr lang="en-US" altLang="zh-CN" sz="1800" b="0" i="0" dirty="0">
                <a:solidFill>
                  <a:srgbClr val="000000"/>
                </a:solidFill>
                <a:effectLst/>
                <a:latin typeface="微软雅黑" panose="020B0503020204020204" charset="-122"/>
                <a:ea typeface="微软雅黑" panose="020B0503020204020204" charset="-122"/>
              </a:rPr>
              <a:t>128GB</a:t>
            </a:r>
            <a:r>
              <a:rPr lang="zh-CN" altLang="en-US" sz="1800" b="0" i="0" dirty="0">
                <a:solidFill>
                  <a:srgbClr val="000000"/>
                </a:solidFill>
                <a:effectLst/>
                <a:latin typeface="微软雅黑" panose="020B0503020204020204" charset="-122"/>
                <a:ea typeface="微软雅黑" panose="020B0503020204020204" charset="-122"/>
              </a:rPr>
              <a:t>），而分别运行拆分后的量子线路所使用的内存控制在 </a:t>
            </a:r>
            <a:r>
              <a:rPr lang="en-US" altLang="zh-CN" sz="1800" b="1" i="0" dirty="0">
                <a:solidFill>
                  <a:srgbClr val="000000"/>
                </a:solidFill>
                <a:effectLst/>
                <a:latin typeface="微软雅黑" panose="020B0503020204020204" charset="-122"/>
                <a:ea typeface="微软雅黑" panose="020B0503020204020204" charset="-122"/>
              </a:rPr>
              <a:t>18GB</a:t>
            </a:r>
            <a:r>
              <a:rPr lang="en-US" altLang="zh-CN" sz="1800" b="0" i="0" dirty="0">
                <a:solidFill>
                  <a:srgbClr val="000000"/>
                </a:solidFill>
                <a:effectLst/>
                <a:latin typeface="微软雅黑" panose="020B0503020204020204" charset="-122"/>
                <a:ea typeface="微软雅黑" panose="020B0503020204020204" charset="-122"/>
              </a:rPr>
              <a:t> </a:t>
            </a:r>
            <a:r>
              <a:rPr lang="zh-CN" altLang="en-US" sz="1800" b="0" i="0" dirty="0">
                <a:solidFill>
                  <a:srgbClr val="000000"/>
                </a:solidFill>
                <a:effectLst/>
                <a:latin typeface="微软雅黑" panose="020B0503020204020204" charset="-122"/>
                <a:ea typeface="微软雅黑" panose="020B0503020204020204" charset="-122"/>
              </a:rPr>
              <a:t>以内。</a:t>
            </a:r>
            <a:br>
              <a:rPr lang="zh-CN" altLang="en-US" dirty="0">
                <a:latin typeface="微软雅黑" panose="020B0503020204020204" charset="-122"/>
                <a:ea typeface="微软雅黑" panose="020B0503020204020204" charset="-122"/>
              </a:rPr>
            </a:br>
            <a:endParaRPr lang="zh-CN" altLang="en-US"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81367" y="2596946"/>
            <a:ext cx="5503447" cy="3742188"/>
          </a:xfrm>
          <a:prstGeom prst="rect">
            <a:avLst/>
          </a:prstGeom>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团队介绍</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sz="quarter" idx="10"/>
          </p:nvPr>
        </p:nvSpPr>
        <p:spPr/>
        <p:txBody>
          <a:bodyPr/>
          <a:lstStyle/>
          <a:p>
            <a:pPr marL="0" indent="0">
              <a:buNone/>
            </a:pPr>
            <a:r>
              <a:rPr lang="zh-CN" altLang="en-US" b="1" dirty="0">
                <a:latin typeface="微软雅黑" panose="020B0503020204020204" charset="-122"/>
                <a:ea typeface="微软雅黑" panose="020B0503020204020204" charset="-122"/>
              </a:rPr>
              <a:t>指导老师：</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参赛成员：</a:t>
            </a:r>
            <a:endParaRPr lang="zh-CN" altLang="en-US" b="1" dirty="0">
              <a:latin typeface="微软雅黑" panose="020B0503020204020204" charset="-122"/>
              <a:ea typeface="微软雅黑" panose="020B0503020204020204" charset="-122"/>
            </a:endParaRPr>
          </a:p>
          <a:p>
            <a:pPr marL="0" indent="0">
              <a:buNone/>
            </a:pPr>
            <a:endParaRPr lang="zh-CN" altLang="en-US" b="1" dirty="0">
              <a:latin typeface="微软雅黑" panose="020B0503020204020204" charset="-122"/>
              <a:ea typeface="微软雅黑" panose="020B0503020204020204" charset="-122"/>
            </a:endParaRPr>
          </a:p>
        </p:txBody>
      </p:sp>
      <p:grpSp>
        <p:nvGrpSpPr>
          <p:cNvPr id="4" name="组合 3"/>
          <p:cNvGrpSpPr/>
          <p:nvPr/>
        </p:nvGrpSpPr>
        <p:grpSpPr>
          <a:xfrm>
            <a:off x="602297" y="1792782"/>
            <a:ext cx="10987405" cy="1734599"/>
            <a:chOff x="601102" y="841860"/>
            <a:chExt cx="10987405" cy="1734599"/>
          </a:xfrm>
        </p:grpSpPr>
        <p:pic>
          <p:nvPicPr>
            <p:cNvPr id="5"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1102" y="893969"/>
              <a:ext cx="1347550" cy="1682490"/>
            </a:xfrm>
            <a:prstGeom prst="rect">
              <a:avLst/>
            </a:prstGeom>
            <a:noFill/>
            <a:extLst>
              <a:ext uri="{909E8E84-426E-40DD-AFC4-6F175D3DCCD1}">
                <a14:hiddenFill xmlns:a14="http://schemas.microsoft.com/office/drawing/2010/main">
                  <a:solidFill>
                    <a:srgbClr val="FFFFFF"/>
                  </a:solidFill>
                </a14:hiddenFill>
              </a:ext>
            </a:extLst>
          </p:spPr>
        </p:pic>
        <p:sp>
          <p:nvSpPr>
            <p:cNvPr id="6" name="CustomShape 3"/>
            <p:cNvSpPr/>
            <p:nvPr/>
          </p:nvSpPr>
          <p:spPr>
            <a:xfrm>
              <a:off x="1948653" y="841860"/>
              <a:ext cx="9639854" cy="143393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24000"/>
                </a:lnSpc>
              </a:pPr>
              <a:r>
                <a:rPr lang="zh-CN" altLang="en-US" spc="-1" dirty="0">
                  <a:solidFill>
                    <a:srgbClr val="000000"/>
                  </a:solidFill>
                  <a:latin typeface="微软雅黑" panose="020B0503020204020204" charset="-122"/>
                  <a:ea typeface="微软雅黑" panose="020B0503020204020204" charset="-122"/>
                </a:rPr>
                <a:t>严骏驰，上海交通大学人工智能学院、计算机系教授，支部书记。前</a:t>
              </a:r>
              <a:r>
                <a:rPr lang="en-US" altLang="zh-CN" spc="-1" dirty="0">
                  <a:solidFill>
                    <a:srgbClr val="000000"/>
                  </a:solidFill>
                  <a:latin typeface="微软雅黑" panose="020B0503020204020204" charset="-122"/>
                  <a:ea typeface="微软雅黑" panose="020B0503020204020204" charset="-122"/>
                </a:rPr>
                <a:t>IBM</a:t>
              </a:r>
              <a:r>
                <a:rPr lang="zh-CN" altLang="en-US" spc="-1" dirty="0">
                  <a:solidFill>
                    <a:srgbClr val="000000"/>
                  </a:solidFill>
                  <a:latin typeface="微软雅黑" panose="020B0503020204020204" charset="-122"/>
                  <a:ea typeface="微软雅黑" panose="020B0503020204020204" charset="-122"/>
                </a:rPr>
                <a:t>研究院首席专家。</a:t>
              </a:r>
              <a:endParaRPr lang="en-US" altLang="zh-CN" spc="-1" dirty="0">
                <a:solidFill>
                  <a:srgbClr val="000000"/>
                </a:solidFill>
                <a:latin typeface="微软雅黑" panose="020B0503020204020204" charset="-122"/>
                <a:ea typeface="微软雅黑" panose="020B0503020204020204" charset="-122"/>
              </a:endParaRPr>
            </a:p>
            <a:p>
              <a:pPr>
                <a:lnSpc>
                  <a:spcPct val="124000"/>
                </a:lnSpc>
              </a:pPr>
              <a:r>
                <a:rPr lang="en-US" altLang="zh-CN" spc="-1" dirty="0">
                  <a:solidFill>
                    <a:srgbClr val="000000"/>
                  </a:solidFill>
                  <a:latin typeface="微软雅黑" panose="020B0503020204020204" charset="-122"/>
                  <a:ea typeface="微软雅黑" panose="020B0503020204020204" charset="-122"/>
                </a:rPr>
                <a:t>CCF</a:t>
              </a:r>
              <a:r>
                <a:rPr lang="zh-CN" altLang="en-US" spc="-1" dirty="0">
                  <a:solidFill>
                    <a:srgbClr val="000000"/>
                  </a:solidFill>
                  <a:latin typeface="微软雅黑" panose="020B0503020204020204" charset="-122"/>
                  <a:ea typeface="微软雅黑" panose="020B0503020204020204" charset="-122"/>
                </a:rPr>
                <a:t>优博</a:t>
              </a:r>
              <a:r>
                <a:rPr lang="en-US" altLang="zh-CN" spc="-1" dirty="0">
                  <a:solidFill>
                    <a:srgbClr val="000000"/>
                  </a:solidFill>
                  <a:latin typeface="微软雅黑" panose="020B0503020204020204" charset="-122"/>
                  <a:ea typeface="微软雅黑" panose="020B0503020204020204" charset="-122"/>
                </a:rPr>
                <a:t>/</a:t>
              </a:r>
              <a:r>
                <a:rPr lang="zh-CN" altLang="en-US" spc="-1" dirty="0">
                  <a:solidFill>
                    <a:srgbClr val="000000"/>
                  </a:solidFill>
                  <a:latin typeface="微软雅黑" panose="020B0503020204020204" charset="-122"/>
                  <a:ea typeface="微软雅黑" panose="020B0503020204020204" charset="-122"/>
                </a:rPr>
                <a:t>优博导师</a:t>
              </a:r>
              <a:r>
                <a:rPr lang="en-US" altLang="zh-CN" spc="-1" dirty="0">
                  <a:solidFill>
                    <a:srgbClr val="000000"/>
                  </a:solidFill>
                  <a:latin typeface="微软雅黑" panose="020B0503020204020204" charset="-122"/>
                  <a:ea typeface="微软雅黑" panose="020B0503020204020204" charset="-122"/>
                </a:rPr>
                <a:t>/</a:t>
              </a:r>
              <a:r>
                <a:rPr lang="zh-CN" altLang="en-US" spc="-1" dirty="0">
                  <a:solidFill>
                    <a:srgbClr val="000000"/>
                  </a:solidFill>
                  <a:latin typeface="微软雅黑" panose="020B0503020204020204" charset="-122"/>
                  <a:ea typeface="微软雅黑" panose="020B0503020204020204" charset="-122"/>
                </a:rPr>
                <a:t>杰出会员</a:t>
              </a:r>
              <a:r>
                <a:rPr lang="en-US" altLang="zh-CN" spc="-1" dirty="0">
                  <a:solidFill>
                    <a:srgbClr val="000000"/>
                  </a:solidFill>
                  <a:latin typeface="微软雅黑" panose="020B0503020204020204" charset="-122"/>
                  <a:ea typeface="微软雅黑" panose="020B0503020204020204" charset="-122"/>
                </a:rPr>
                <a:t>/</a:t>
              </a:r>
              <a:r>
                <a:rPr lang="zh-CN" altLang="en-US" spc="-1" dirty="0">
                  <a:solidFill>
                    <a:srgbClr val="000000"/>
                  </a:solidFill>
                  <a:latin typeface="微软雅黑" panose="020B0503020204020204" charset="-122"/>
                  <a:ea typeface="微软雅黑" panose="020B0503020204020204" charset="-122"/>
                </a:rPr>
                <a:t>讲者。优青、科技部</a:t>
              </a:r>
              <a:r>
                <a:rPr lang="en-US" altLang="zh-CN" spc="-1" dirty="0">
                  <a:solidFill>
                    <a:srgbClr val="000000"/>
                  </a:solidFill>
                  <a:latin typeface="微软雅黑" panose="020B0503020204020204" charset="-122"/>
                  <a:ea typeface="微软雅黑" panose="020B0503020204020204" charset="-122"/>
                </a:rPr>
                <a:t>2030</a:t>
              </a:r>
              <a:r>
                <a:rPr lang="zh-CN" altLang="en-US" spc="-1" dirty="0">
                  <a:solidFill>
                    <a:srgbClr val="000000"/>
                  </a:solidFill>
                  <a:latin typeface="微软雅黑" panose="020B0503020204020204" charset="-122"/>
                  <a:ea typeface="微软雅黑" panose="020B0503020204020204" charset="-122"/>
                </a:rPr>
                <a:t>新一代人工智能重大项目、基金委人工智能重大研究计划项目负责人，团队获</a:t>
              </a:r>
              <a:r>
                <a:rPr lang="en-US" altLang="zh-CN" spc="-1" dirty="0">
                  <a:solidFill>
                    <a:srgbClr val="000000"/>
                  </a:solidFill>
                  <a:latin typeface="微软雅黑" panose="020B0503020204020204" charset="-122"/>
                  <a:ea typeface="微软雅黑" panose="020B0503020204020204" charset="-122"/>
                </a:rPr>
                <a:t>CVPR24</a:t>
              </a:r>
              <a:r>
                <a:rPr lang="zh-CN" altLang="en-US" spc="-1" dirty="0">
                  <a:solidFill>
                    <a:srgbClr val="000000"/>
                  </a:solidFill>
                  <a:latin typeface="微软雅黑" panose="020B0503020204020204" charset="-122"/>
                  <a:ea typeface="微软雅黑" panose="020B0503020204020204" charset="-122"/>
                </a:rPr>
                <a:t>最佳论文提名、</a:t>
              </a:r>
              <a:r>
                <a:rPr lang="en-US" altLang="zh-CN" spc="-1" dirty="0">
                  <a:solidFill>
                    <a:srgbClr val="000000"/>
                  </a:solidFill>
                  <a:latin typeface="微软雅黑" panose="020B0503020204020204" charset="-122"/>
                  <a:ea typeface="微软雅黑" panose="020B0503020204020204" charset="-122"/>
                </a:rPr>
                <a:t>CVPR23</a:t>
              </a:r>
              <a:r>
                <a:rPr lang="zh-CN" altLang="en-US" spc="-1" dirty="0">
                  <a:solidFill>
                    <a:srgbClr val="000000"/>
                  </a:solidFill>
                  <a:latin typeface="微软雅黑" panose="020B0503020204020204" charset="-122"/>
                  <a:ea typeface="微软雅黑" panose="020B0503020204020204" charset="-122"/>
                </a:rPr>
                <a:t>最佳论文、</a:t>
              </a:r>
              <a:r>
                <a:rPr lang="en-US" altLang="zh-CN" spc="-1" dirty="0">
                  <a:solidFill>
                    <a:srgbClr val="000000"/>
                  </a:solidFill>
                  <a:latin typeface="微软雅黑" panose="020B0503020204020204" charset="-122"/>
                  <a:ea typeface="微软雅黑" panose="020B0503020204020204" charset="-122"/>
                </a:rPr>
                <a:t>AAAI21</a:t>
              </a:r>
              <a:r>
                <a:rPr lang="zh-CN" altLang="en-US" spc="-1" dirty="0">
                  <a:solidFill>
                    <a:srgbClr val="000000"/>
                  </a:solidFill>
                  <a:latin typeface="微软雅黑" panose="020B0503020204020204" charset="-122"/>
                  <a:ea typeface="微软雅黑" panose="020B0503020204020204" charset="-122"/>
                </a:rPr>
                <a:t>最具影响力论文榜首。任</a:t>
              </a:r>
              <a:r>
                <a:rPr lang="en-US" altLang="zh-CN" spc="-1" dirty="0">
                  <a:solidFill>
                    <a:srgbClr val="000000"/>
                  </a:solidFill>
                  <a:latin typeface="微软雅黑" panose="020B0503020204020204" charset="-122"/>
                  <a:ea typeface="微软雅黑" panose="020B0503020204020204" charset="-122"/>
                </a:rPr>
                <a:t>ICML</a:t>
              </a:r>
              <a:r>
                <a:rPr lang="zh-CN" altLang="en-US" spc="-1" dirty="0">
                  <a:solidFill>
                    <a:srgbClr val="000000"/>
                  </a:solidFill>
                  <a:latin typeface="微软雅黑" panose="020B0503020204020204" charset="-122"/>
                  <a:ea typeface="微软雅黑" panose="020B0503020204020204" charset="-122"/>
                </a:rPr>
                <a:t>、</a:t>
              </a:r>
              <a:r>
                <a:rPr lang="en-US" altLang="zh-CN" spc="-1" dirty="0">
                  <a:solidFill>
                    <a:srgbClr val="000000"/>
                  </a:solidFill>
                  <a:latin typeface="微软雅黑" panose="020B0503020204020204" charset="-122"/>
                  <a:ea typeface="微软雅黑" panose="020B0503020204020204" charset="-122"/>
                </a:rPr>
                <a:t>NeurIPS</a:t>
              </a:r>
              <a:r>
                <a:rPr lang="zh-CN" altLang="en-US" spc="-1" dirty="0">
                  <a:solidFill>
                    <a:srgbClr val="000000"/>
                  </a:solidFill>
                  <a:latin typeface="微软雅黑" panose="020B0503020204020204" charset="-122"/>
                  <a:ea typeface="微软雅黑" panose="020B0503020204020204" charset="-122"/>
                </a:rPr>
                <a:t>、</a:t>
              </a:r>
              <a:r>
                <a:rPr lang="en-US" altLang="zh-CN" spc="-1" dirty="0">
                  <a:solidFill>
                    <a:srgbClr val="000000"/>
                  </a:solidFill>
                  <a:latin typeface="微软雅黑" panose="020B0503020204020204" charset="-122"/>
                  <a:ea typeface="微软雅黑" panose="020B0503020204020204" charset="-122"/>
                </a:rPr>
                <a:t>CVPR</a:t>
              </a:r>
              <a:r>
                <a:rPr lang="zh-CN" altLang="en-US" spc="-1" dirty="0">
                  <a:solidFill>
                    <a:srgbClr val="000000"/>
                  </a:solidFill>
                  <a:latin typeface="微软雅黑" panose="020B0503020204020204" charset="-122"/>
                  <a:ea typeface="微软雅黑" panose="020B0503020204020204" charset="-122"/>
                </a:rPr>
                <a:t>等领域主席、</a:t>
              </a:r>
              <a:r>
                <a:rPr lang="en-US" altLang="zh-CN" spc="-1" dirty="0">
                  <a:solidFill>
                    <a:srgbClr val="000000"/>
                  </a:solidFill>
                  <a:latin typeface="微软雅黑" panose="020B0503020204020204" charset="-122"/>
                  <a:ea typeface="微软雅黑" panose="020B0503020204020204" charset="-122"/>
                </a:rPr>
                <a:t>TPAMI</a:t>
              </a:r>
              <a:r>
                <a:rPr lang="zh-CN" altLang="en-US" spc="-1" dirty="0">
                  <a:solidFill>
                    <a:srgbClr val="000000"/>
                  </a:solidFill>
                  <a:latin typeface="微软雅黑" panose="020B0503020204020204" charset="-122"/>
                  <a:ea typeface="微软雅黑" panose="020B0503020204020204" charset="-122"/>
                </a:rPr>
                <a:t>、</a:t>
              </a:r>
              <a:r>
                <a:rPr lang="en-US" altLang="zh-CN" spc="-1" dirty="0">
                  <a:solidFill>
                    <a:srgbClr val="000000"/>
                  </a:solidFill>
                  <a:latin typeface="微软雅黑" panose="020B0503020204020204" charset="-122"/>
                  <a:ea typeface="微软雅黑" panose="020B0503020204020204" charset="-122"/>
                </a:rPr>
                <a:t>PRJ</a:t>
              </a:r>
              <a:r>
                <a:rPr lang="zh-CN" altLang="en-US" spc="-1" dirty="0">
                  <a:solidFill>
                    <a:srgbClr val="000000"/>
                  </a:solidFill>
                  <a:latin typeface="微软雅黑" panose="020B0503020204020204" charset="-122"/>
                  <a:ea typeface="微软雅黑" panose="020B0503020204020204" charset="-122"/>
                </a:rPr>
                <a:t>编委。</a:t>
              </a:r>
              <a:endParaRPr lang="zh-CN" altLang="en-US" spc="-1" dirty="0">
                <a:solidFill>
                  <a:srgbClr val="000000"/>
                </a:solidFill>
                <a:latin typeface="微软雅黑" panose="020B0503020204020204" charset="-122"/>
                <a:ea typeface="微软雅黑" panose="020B0503020204020204" charset="-122"/>
              </a:endParaRPr>
            </a:p>
          </p:txBody>
        </p:sp>
      </p:grpSp>
      <p:sp>
        <p:nvSpPr>
          <p:cNvPr id="9" name="文本框 8"/>
          <p:cNvSpPr txBox="1"/>
          <p:nvPr/>
        </p:nvSpPr>
        <p:spPr>
          <a:xfrm>
            <a:off x="875962" y="3527381"/>
            <a:ext cx="800219" cy="338554"/>
          </a:xfrm>
          <a:prstGeom prst="rect">
            <a:avLst/>
          </a:prstGeom>
          <a:noFill/>
        </p:spPr>
        <p:txBody>
          <a:bodyPr wrap="none" rtlCol="0">
            <a:spAutoFit/>
          </a:bodyPr>
          <a:lstStyle/>
          <a:p>
            <a:pPr algn="ctr" defTabSz="647700"/>
            <a:r>
              <a:rPr lang="zh-CN" altLang="en-US" sz="1600" b="1" dirty="0">
                <a:latin typeface="微软雅黑" panose="020B0503020204020204" charset="-122"/>
                <a:ea typeface="微软雅黑" panose="020B0503020204020204" charset="-122"/>
              </a:rPr>
              <a:t>严骏驰</a:t>
            </a:r>
            <a:endParaRPr lang="zh-CN" altLang="en-US" sz="1600" b="1" dirty="0">
              <a:latin typeface="微软雅黑" panose="020B0503020204020204" charset="-122"/>
              <a:ea typeface="微软雅黑" panose="020B0503020204020204" charset="-122"/>
            </a:endParaRPr>
          </a:p>
        </p:txBody>
      </p:sp>
      <p:grpSp>
        <p:nvGrpSpPr>
          <p:cNvPr id="10" name="组合 9"/>
          <p:cNvGrpSpPr/>
          <p:nvPr/>
        </p:nvGrpSpPr>
        <p:grpSpPr>
          <a:xfrm>
            <a:off x="1925466" y="4711502"/>
            <a:ext cx="3611029" cy="1746111"/>
            <a:chOff x="3767502" y="3353647"/>
            <a:chExt cx="3611029" cy="1746111"/>
          </a:xfrm>
        </p:grpSpPr>
        <p:grpSp>
          <p:nvGrpSpPr>
            <p:cNvPr id="11" name="组合 10"/>
            <p:cNvGrpSpPr/>
            <p:nvPr/>
          </p:nvGrpSpPr>
          <p:grpSpPr>
            <a:xfrm>
              <a:off x="3917442" y="3353647"/>
              <a:ext cx="3461089" cy="1746111"/>
              <a:chOff x="340891" y="3353647"/>
              <a:chExt cx="3461089" cy="1746111"/>
            </a:xfrm>
          </p:grpSpPr>
          <p:sp>
            <p:nvSpPr>
              <p:cNvPr id="13" name="文本框 12"/>
              <p:cNvSpPr txBox="1"/>
              <p:nvPr/>
            </p:nvSpPr>
            <p:spPr>
              <a:xfrm>
                <a:off x="340891" y="4761204"/>
                <a:ext cx="800219" cy="338554"/>
              </a:xfrm>
              <a:prstGeom prst="rect">
                <a:avLst/>
              </a:prstGeom>
              <a:noFill/>
            </p:spPr>
            <p:txBody>
              <a:bodyPr wrap="none" rtlCol="0">
                <a:spAutoFit/>
              </a:bodyPr>
              <a:lstStyle/>
              <a:p>
                <a:pPr algn="ctr" defTabSz="647700"/>
                <a:r>
                  <a:rPr lang="zh-CN" altLang="en-US" sz="1600" b="1" dirty="0">
                    <a:latin typeface="微软雅黑" panose="020B0503020204020204" charset="-122"/>
                    <a:ea typeface="微软雅黑" panose="020B0503020204020204" charset="-122"/>
                  </a:rPr>
                  <a:t>龙马彪</a:t>
                </a:r>
                <a:endParaRPr lang="zh-CN" altLang="en-US" sz="1600" b="1" dirty="0">
                  <a:latin typeface="微软雅黑" panose="020B0503020204020204" charset="-122"/>
                  <a:ea typeface="微软雅黑" panose="020B0503020204020204" charset="-122"/>
                </a:endParaRPr>
              </a:p>
            </p:txBody>
          </p:sp>
          <p:sp>
            <p:nvSpPr>
              <p:cNvPr id="14" name="CustomShape 3"/>
              <p:cNvSpPr/>
              <p:nvPr/>
            </p:nvSpPr>
            <p:spPr>
              <a:xfrm>
                <a:off x="1274878" y="3353647"/>
                <a:ext cx="2527102" cy="97945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24000"/>
                  </a:lnSpc>
                </a:pPr>
                <a:r>
                  <a:rPr lang="zh-CN" altLang="en-US" sz="1600" spc="-1" dirty="0">
                    <a:solidFill>
                      <a:srgbClr val="000000"/>
                    </a:solidFill>
                    <a:latin typeface="微软雅黑" panose="020B0503020204020204" charset="-122"/>
                    <a:ea typeface="微软雅黑" panose="020B0503020204020204" charset="-122"/>
                  </a:rPr>
                  <a:t>队长：</a:t>
                </a:r>
                <a:endParaRPr lang="en-US" altLang="zh-CN" sz="1600" spc="-1" dirty="0">
                  <a:solidFill>
                    <a:srgbClr val="000000"/>
                  </a:solidFill>
                  <a:latin typeface="微软雅黑" panose="020B0503020204020204" charset="-122"/>
                  <a:ea typeface="微软雅黑" panose="020B0503020204020204" charset="-122"/>
                </a:endParaRPr>
              </a:p>
              <a:p>
                <a:pPr>
                  <a:lnSpc>
                    <a:spcPct val="124000"/>
                  </a:lnSpc>
                </a:pPr>
                <a:r>
                  <a:rPr lang="zh-CN" altLang="en-US" sz="1600" spc="-1" dirty="0">
                    <a:solidFill>
                      <a:srgbClr val="000000"/>
                    </a:solidFill>
                    <a:latin typeface="微软雅黑" panose="020B0503020204020204" charset="-122"/>
                    <a:ea typeface="微软雅黑" panose="020B0503020204020204" charset="-122"/>
                  </a:rPr>
                  <a:t>龙马彪，上海交通大学计算机系本科毕业生。</a:t>
                </a:r>
                <a:endParaRPr lang="zh-CN" altLang="en-US" sz="1600" spc="-1" dirty="0">
                  <a:solidFill>
                    <a:srgbClr val="000000"/>
                  </a:solidFill>
                  <a:latin typeface="微软雅黑" panose="020B0503020204020204" charset="-122"/>
                  <a:ea typeface="微软雅黑" panose="020B0503020204020204" charset="-122"/>
                </a:endParaRPr>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t="7261" b="7261"/>
            <a:stretch>
              <a:fillRect/>
            </a:stretch>
          </p:blipFill>
          <p:spPr>
            <a:xfrm>
              <a:off x="3767502" y="3413502"/>
              <a:ext cx="1100100" cy="1343340"/>
            </a:xfrm>
            <a:prstGeom prst="rect">
              <a:avLst/>
            </a:prstGeom>
          </p:spPr>
        </p:pic>
      </p:grpSp>
      <p:grpSp>
        <p:nvGrpSpPr>
          <p:cNvPr id="15" name="组合 14"/>
          <p:cNvGrpSpPr/>
          <p:nvPr/>
        </p:nvGrpSpPr>
        <p:grpSpPr>
          <a:xfrm>
            <a:off x="6655507" y="4620014"/>
            <a:ext cx="3721073" cy="1746111"/>
            <a:chOff x="3767502" y="3353647"/>
            <a:chExt cx="3721073" cy="1746111"/>
          </a:xfrm>
        </p:grpSpPr>
        <p:grpSp>
          <p:nvGrpSpPr>
            <p:cNvPr id="16" name="组合 15"/>
            <p:cNvGrpSpPr/>
            <p:nvPr/>
          </p:nvGrpSpPr>
          <p:grpSpPr>
            <a:xfrm>
              <a:off x="3915037" y="3353647"/>
              <a:ext cx="3573538" cy="1746111"/>
              <a:chOff x="338486" y="3353647"/>
              <a:chExt cx="3573538" cy="1746111"/>
            </a:xfrm>
          </p:grpSpPr>
          <p:sp>
            <p:nvSpPr>
              <p:cNvPr id="18" name="文本框 17"/>
              <p:cNvSpPr txBox="1"/>
              <p:nvPr/>
            </p:nvSpPr>
            <p:spPr>
              <a:xfrm>
                <a:off x="338486" y="4761204"/>
                <a:ext cx="805029" cy="338554"/>
              </a:xfrm>
              <a:prstGeom prst="rect">
                <a:avLst/>
              </a:prstGeom>
              <a:noFill/>
            </p:spPr>
            <p:txBody>
              <a:bodyPr wrap="none" rtlCol="0">
                <a:spAutoFit/>
              </a:bodyPr>
              <a:lstStyle/>
              <a:p>
                <a:pPr algn="ctr" defTabSz="647700"/>
                <a:r>
                  <a:rPr lang="zh-CN" altLang="en-US" sz="1600" b="1" dirty="0">
                    <a:latin typeface="微软雅黑" panose="020B0503020204020204" charset="-122"/>
                    <a:ea typeface="微软雅黑" panose="020B0503020204020204" charset="-122"/>
                  </a:rPr>
                  <a:t>唐叶辉</a:t>
                </a:r>
                <a:endParaRPr lang="zh-CN" altLang="en-US" sz="1600" b="1" dirty="0">
                  <a:latin typeface="微软雅黑" panose="020B0503020204020204" charset="-122"/>
                  <a:ea typeface="微软雅黑" panose="020B0503020204020204" charset="-122"/>
                </a:endParaRPr>
              </a:p>
            </p:txBody>
          </p:sp>
          <p:sp>
            <p:nvSpPr>
              <p:cNvPr id="19" name="CustomShape 3"/>
              <p:cNvSpPr/>
              <p:nvPr/>
            </p:nvSpPr>
            <p:spPr>
              <a:xfrm>
                <a:off x="1274877" y="3353647"/>
                <a:ext cx="2637147" cy="159013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24000"/>
                  </a:lnSpc>
                </a:pPr>
                <a:r>
                  <a:rPr lang="zh-CN" altLang="en-US" sz="1600" spc="-1" dirty="0">
                    <a:solidFill>
                      <a:srgbClr val="000000"/>
                    </a:solidFill>
                    <a:latin typeface="微软雅黑" panose="020B0503020204020204" charset="-122"/>
                    <a:ea typeface="微软雅黑" panose="020B0503020204020204" charset="-122"/>
                  </a:rPr>
                  <a:t>队员：</a:t>
                </a:r>
                <a:endParaRPr lang="en-US" altLang="zh-CN" sz="1600" spc="-1" dirty="0">
                  <a:solidFill>
                    <a:srgbClr val="000000"/>
                  </a:solidFill>
                  <a:latin typeface="微软雅黑" panose="020B0503020204020204" charset="-122"/>
                  <a:ea typeface="微软雅黑" panose="020B0503020204020204" charset="-122"/>
                </a:endParaRPr>
              </a:p>
              <a:p>
                <a:pPr>
                  <a:lnSpc>
                    <a:spcPct val="124000"/>
                  </a:lnSpc>
                </a:pPr>
                <a:r>
                  <a:rPr lang="zh-CN" altLang="en-US" sz="1600" spc="-1" dirty="0">
                    <a:solidFill>
                      <a:srgbClr val="000000"/>
                    </a:solidFill>
                    <a:latin typeface="微软雅黑" panose="020B0503020204020204" charset="-122"/>
                    <a:ea typeface="微软雅黑" panose="020B0503020204020204" charset="-122"/>
                  </a:rPr>
                  <a:t>唐叶辉，上海交通大学计算机博士在读，发表一作</a:t>
                </a:r>
                <a:r>
                  <a:rPr lang="en-US" altLang="zh-CN" sz="1600" spc="-1" dirty="0">
                    <a:solidFill>
                      <a:srgbClr val="000000"/>
                    </a:solidFill>
                    <a:latin typeface="微软雅黑" panose="020B0503020204020204" charset="-122"/>
                    <a:ea typeface="微软雅黑" panose="020B0503020204020204" charset="-122"/>
                  </a:rPr>
                  <a:t>/</a:t>
                </a:r>
                <a:r>
                  <a:rPr lang="zh-CN" altLang="en-US" sz="1600" spc="-1" dirty="0">
                    <a:solidFill>
                      <a:srgbClr val="000000"/>
                    </a:solidFill>
                    <a:latin typeface="微软雅黑" panose="020B0503020204020204" charset="-122"/>
                    <a:ea typeface="微软雅黑" panose="020B0503020204020204" charset="-122"/>
                  </a:rPr>
                  <a:t>共一</a:t>
                </a:r>
                <a:r>
                  <a:rPr lang="en-US" altLang="zh-CN" sz="1600" spc="-1" dirty="0">
                    <a:solidFill>
                      <a:srgbClr val="000000"/>
                    </a:solidFill>
                    <a:latin typeface="微软雅黑" panose="020B0503020204020204" charset="-122"/>
                    <a:ea typeface="微软雅黑" panose="020B0503020204020204" charset="-122"/>
                  </a:rPr>
                  <a:t>CCF-A</a:t>
                </a:r>
                <a:r>
                  <a:rPr lang="zh-CN" altLang="en-US" sz="1600" spc="-1" dirty="0">
                    <a:solidFill>
                      <a:srgbClr val="000000"/>
                    </a:solidFill>
                    <a:latin typeface="微软雅黑" panose="020B0503020204020204" charset="-122"/>
                    <a:ea typeface="微软雅黑" panose="020B0503020204020204" charset="-122"/>
                  </a:rPr>
                  <a:t>类论文</a:t>
                </a:r>
                <a:r>
                  <a:rPr lang="en-US" altLang="zh-CN" sz="1600" spc="-1" dirty="0">
                    <a:solidFill>
                      <a:srgbClr val="000000"/>
                    </a:solidFill>
                    <a:latin typeface="微软雅黑" panose="020B0503020204020204" charset="-122"/>
                    <a:ea typeface="微软雅黑" panose="020B0503020204020204" charset="-122"/>
                  </a:rPr>
                  <a:t>4</a:t>
                </a:r>
                <a:r>
                  <a:rPr lang="zh-CN" altLang="en-US" sz="1600" spc="-1" dirty="0">
                    <a:solidFill>
                      <a:srgbClr val="000000"/>
                    </a:solidFill>
                    <a:latin typeface="微软雅黑" panose="020B0503020204020204" charset="-122"/>
                    <a:ea typeface="微软雅黑" panose="020B0503020204020204" charset="-122"/>
                  </a:rPr>
                  <a:t>篇，一作</a:t>
                </a:r>
                <a:r>
                  <a:rPr lang="en-US" altLang="zh-CN" sz="1600" spc="-1" dirty="0">
                    <a:solidFill>
                      <a:srgbClr val="000000"/>
                    </a:solidFill>
                    <a:latin typeface="微软雅黑" panose="020B0503020204020204" charset="-122"/>
                    <a:ea typeface="微软雅黑" panose="020B0503020204020204" charset="-122"/>
                  </a:rPr>
                  <a:t>ICLR24 Spotlight</a:t>
                </a:r>
                <a:r>
                  <a:rPr lang="zh-CN" altLang="en-US" sz="1600" spc="-1" dirty="0">
                    <a:solidFill>
                      <a:srgbClr val="000000"/>
                    </a:solidFill>
                    <a:latin typeface="微软雅黑" panose="020B0503020204020204" charset="-122"/>
                    <a:ea typeface="微软雅黑" panose="020B0503020204020204" charset="-122"/>
                  </a:rPr>
                  <a:t>。</a:t>
                </a:r>
                <a:endParaRPr lang="zh-CN" altLang="en-US" sz="1600" spc="-1" dirty="0">
                  <a:solidFill>
                    <a:srgbClr val="000000"/>
                  </a:solidFill>
                  <a:latin typeface="微软雅黑" panose="020B0503020204020204" charset="-122"/>
                  <a:ea typeface="微软雅黑" panose="020B0503020204020204" charset="-122"/>
                </a:endParaRPr>
              </a:p>
            </p:txBody>
          </p:sp>
        </p:gr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5994" b="8448"/>
            <a:stretch>
              <a:fillRect/>
            </a:stretch>
          </p:blipFill>
          <p:spPr>
            <a:xfrm>
              <a:off x="3767502" y="3413502"/>
              <a:ext cx="1100100" cy="134334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代码实现细节</a:t>
            </a:r>
            <a:endParaRPr lang="zh-CN" altLang="en-US" dirty="0">
              <a:latin typeface="微软雅黑" panose="020B0503020204020204" charset="-122"/>
              <a:ea typeface="微软雅黑" panose="020B0503020204020204" charset="-122"/>
            </a:endParaRPr>
          </a:p>
        </p:txBody>
      </p:sp>
      <p:sp>
        <p:nvSpPr>
          <p:cNvPr id="7" name="文本框 6"/>
          <p:cNvSpPr txBox="1"/>
          <p:nvPr/>
        </p:nvSpPr>
        <p:spPr>
          <a:xfrm>
            <a:off x="149629" y="1163043"/>
            <a:ext cx="4188283" cy="369332"/>
          </a:xfrm>
          <a:prstGeom prst="rect">
            <a:avLst/>
          </a:prstGeom>
          <a:noFill/>
        </p:spPr>
        <p:txBody>
          <a:bodyPr wrap="square">
            <a:spAutoFit/>
          </a:bodyPr>
          <a:lstStyle/>
          <a:p>
            <a:pPr algn="ctr"/>
            <a:r>
              <a:rPr lang="zh-CN" altLang="en-US" b="1" dirty="0">
                <a:solidFill>
                  <a:srgbClr val="FF0000"/>
                </a:solidFill>
                <a:latin typeface="微软雅黑" panose="020B0503020204020204" charset="-122"/>
                <a:ea typeface="微软雅黑" panose="020B0503020204020204" charset="-122"/>
              </a:rPr>
              <a:t>量子线路拆分部分实现</a:t>
            </a:r>
            <a:endParaRPr lang="zh-CN" altLang="en-US" b="1" dirty="0">
              <a:solidFill>
                <a:srgbClr val="FF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149629" y="2512538"/>
            <a:ext cx="6880260" cy="4252822"/>
          </a:xfrm>
          <a:prstGeom prst="rect">
            <a:avLst/>
          </a:prstGeom>
        </p:spPr>
      </p:pic>
      <p:pic>
        <p:nvPicPr>
          <p:cNvPr id="4" name="图片 3"/>
          <p:cNvPicPr>
            <a:picLocks noChangeAspect="1"/>
          </p:cNvPicPr>
          <p:nvPr/>
        </p:nvPicPr>
        <p:blipFill>
          <a:blip r:embed="rId2"/>
          <a:stretch>
            <a:fillRect/>
          </a:stretch>
        </p:blipFill>
        <p:spPr>
          <a:xfrm>
            <a:off x="4677115" y="430689"/>
            <a:ext cx="7268274" cy="4118956"/>
          </a:xfrm>
          <a:prstGeom prst="rect">
            <a:avLst/>
          </a:prstGeom>
        </p:spPr>
      </p:pic>
      <p:sp>
        <p:nvSpPr>
          <p:cNvPr id="3" name="文本框 2"/>
          <p:cNvSpPr txBox="1"/>
          <p:nvPr/>
        </p:nvSpPr>
        <p:spPr>
          <a:xfrm>
            <a:off x="467685" y="1774297"/>
            <a:ext cx="4123113" cy="418191"/>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600" b="1" dirty="0">
                <a:solidFill>
                  <a:srgbClr val="FF0000"/>
                </a:solidFill>
                <a:latin typeface="微软雅黑" panose="020B0503020204020204" charset="-122"/>
                <a:ea typeface="微软雅黑" panose="020B0503020204020204" charset="-122"/>
              </a:rPr>
              <a:t>切割后的量子线路能够完成自动微分</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7547956" y="5025513"/>
            <a:ext cx="4123113" cy="418191"/>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600" b="1" dirty="0">
                <a:solidFill>
                  <a:srgbClr val="FF0000"/>
                </a:solidFill>
                <a:latin typeface="微软雅黑" panose="020B0503020204020204" charset="-122"/>
                <a:ea typeface="微软雅黑" panose="020B0503020204020204" charset="-122"/>
              </a:rPr>
              <a:t>切割后的量子线路支持批量输入和处理</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代码实现细节</a:t>
            </a:r>
            <a:endParaRPr lang="zh-CN" altLang="en-US" dirty="0">
              <a:latin typeface="微软雅黑" panose="020B0503020204020204" charset="-122"/>
              <a:ea typeface="微软雅黑" panose="020B0503020204020204" charset="-122"/>
            </a:endParaRPr>
          </a:p>
        </p:txBody>
      </p:sp>
      <p:sp>
        <p:nvSpPr>
          <p:cNvPr id="7" name="文本框 6"/>
          <p:cNvSpPr txBox="1"/>
          <p:nvPr/>
        </p:nvSpPr>
        <p:spPr>
          <a:xfrm>
            <a:off x="964778" y="2030682"/>
            <a:ext cx="2121595" cy="338554"/>
          </a:xfrm>
          <a:prstGeom prst="rect">
            <a:avLst/>
          </a:prstGeom>
          <a:noFill/>
        </p:spPr>
        <p:txBody>
          <a:bodyPr wrap="square">
            <a:spAutoFit/>
          </a:bodyPr>
          <a:lstStyle/>
          <a:p>
            <a:pPr algn="ctr"/>
            <a:r>
              <a:rPr lang="zh-CN" altLang="en-US" sz="1600" b="1" dirty="0">
                <a:latin typeface="微软雅黑" panose="020B0503020204020204" charset="-122"/>
                <a:ea typeface="微软雅黑" panose="020B0503020204020204" charset="-122"/>
              </a:rPr>
              <a:t>开源代码</a:t>
            </a:r>
            <a:endParaRPr lang="zh-CN" altLang="en-US" sz="1600" b="1" dirty="0">
              <a:latin typeface="微软雅黑" panose="020B0503020204020204" charset="-122"/>
              <a:ea typeface="微软雅黑" panose="020B0503020204020204" charset="-122"/>
            </a:endParaRPr>
          </a:p>
        </p:txBody>
      </p:sp>
      <p:sp>
        <p:nvSpPr>
          <p:cNvPr id="8" name="文本框 7"/>
          <p:cNvSpPr txBox="1"/>
          <p:nvPr/>
        </p:nvSpPr>
        <p:spPr>
          <a:xfrm>
            <a:off x="381368" y="6012700"/>
            <a:ext cx="4843442" cy="369332"/>
          </a:xfrm>
          <a:prstGeom prst="rect">
            <a:avLst/>
          </a:prstGeom>
          <a:noFill/>
        </p:spPr>
        <p:txBody>
          <a:bodyPr wrap="none" rtlCol="0">
            <a:spAutoFit/>
          </a:bodyPr>
          <a:lstStyle/>
          <a:p>
            <a:r>
              <a:rPr lang="en-US" altLang="zh-CN" dirty="0"/>
              <a:t>https://github.com/AlbertLong007/Circuit_Cut</a:t>
            </a:r>
            <a:endParaRPr lang="zh-CN" altLang="en-US" dirty="0"/>
          </a:p>
        </p:txBody>
      </p:sp>
      <p:pic>
        <p:nvPicPr>
          <p:cNvPr id="10" name="图片 9"/>
          <p:cNvPicPr>
            <a:picLocks noChangeAspect="1"/>
          </p:cNvPicPr>
          <p:nvPr/>
        </p:nvPicPr>
        <p:blipFill>
          <a:blip r:embed="rId1"/>
          <a:stretch>
            <a:fillRect/>
          </a:stretch>
        </p:blipFill>
        <p:spPr>
          <a:xfrm>
            <a:off x="3630072" y="592264"/>
            <a:ext cx="8561928" cy="5278580"/>
          </a:xfrm>
          <a:prstGeom prst="rect">
            <a:avLst/>
          </a:prstGeom>
        </p:spPr>
      </p:pic>
      <p:pic>
        <p:nvPicPr>
          <p:cNvPr id="4" name="图片 3"/>
          <p:cNvPicPr>
            <a:picLocks noChangeAspect="1"/>
          </p:cNvPicPr>
          <p:nvPr/>
        </p:nvPicPr>
        <p:blipFill>
          <a:blip r:embed="rId2"/>
          <a:stretch>
            <a:fillRect/>
          </a:stretch>
        </p:blipFill>
        <p:spPr>
          <a:xfrm>
            <a:off x="490578" y="2511092"/>
            <a:ext cx="3069994" cy="30699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latin typeface="微软雅黑" panose="020B0503020204020204" charset="-122"/>
                <a:ea typeface="微软雅黑" panose="020B0503020204020204" charset="-122"/>
              </a:rPr>
              <a:t>总结与展望</a:t>
            </a:r>
            <a:endParaRPr lang="zh-CN" altLang="en-US" sz="4000"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0</a:t>
            </a:r>
            <a:r>
              <a:rPr lang="en-US" alt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5</a:t>
            </a:r>
            <a:endParaRPr lang="zh-CN" altLang="en-US" sz="1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总结与展望</a:t>
            </a:r>
            <a:endParaRPr lang="zh-CN" altLang="en-US" dirty="0">
              <a:latin typeface="微软雅黑" panose="020B0503020204020204" charset="-122"/>
              <a:ea typeface="微软雅黑" panose="020B0503020204020204" charset="-122"/>
            </a:endParaRPr>
          </a:p>
        </p:txBody>
      </p:sp>
      <p:sp>
        <p:nvSpPr>
          <p:cNvPr id="5" name="圆角矩形 9"/>
          <p:cNvSpPr/>
          <p:nvPr/>
        </p:nvSpPr>
        <p:spPr>
          <a:xfrm>
            <a:off x="864919" y="1088928"/>
            <a:ext cx="10884257" cy="736270"/>
          </a:xfrm>
          <a:prstGeom prst="roundRect">
            <a:avLst/>
          </a:prstGeom>
          <a:solidFill>
            <a:schemeClr val="accent6">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400" dirty="0">
                <a:latin typeface="微软雅黑" panose="020B0503020204020204" charset="-122"/>
                <a:ea typeface="微软雅黑" panose="020B0503020204020204" charset="-122"/>
              </a:rPr>
              <a:t> </a:t>
            </a:r>
            <a:endParaRPr kumimoji="1" lang="zh-CN" altLang="en-US" sz="2400" dirty="0">
              <a:latin typeface="微软雅黑" panose="020B0503020204020204" charset="-122"/>
              <a:ea typeface="微软雅黑" panose="020B0503020204020204" charset="-122"/>
            </a:endParaRPr>
          </a:p>
        </p:txBody>
      </p:sp>
      <p:sp>
        <p:nvSpPr>
          <p:cNvPr id="7" name="圆角矩形 10"/>
          <p:cNvSpPr/>
          <p:nvPr/>
        </p:nvSpPr>
        <p:spPr>
          <a:xfrm>
            <a:off x="1060954" y="2363639"/>
            <a:ext cx="3217598" cy="1317665"/>
          </a:xfrm>
          <a:prstGeom prst="roundRect">
            <a:avLst>
              <a:gd name="adj" fmla="val 7261"/>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p"/>
            </a:pPr>
            <a:endParaRPr lang="en-US" altLang="zh-CN" dirty="0">
              <a:solidFill>
                <a:schemeClr val="tx1"/>
              </a:solidFill>
              <a:latin typeface="微软雅黑" panose="020B0503020204020204" charset="-122"/>
              <a:ea typeface="微软雅黑" panose="020B0503020204020204" charset="-122"/>
            </a:endParaRPr>
          </a:p>
        </p:txBody>
      </p:sp>
      <p:sp>
        <p:nvSpPr>
          <p:cNvPr id="9" name="圆角矩形 11"/>
          <p:cNvSpPr/>
          <p:nvPr/>
        </p:nvSpPr>
        <p:spPr>
          <a:xfrm>
            <a:off x="4721636" y="2363638"/>
            <a:ext cx="3350554" cy="1317665"/>
          </a:xfrm>
          <a:prstGeom prst="roundRect">
            <a:avLst>
              <a:gd name="adj" fmla="val 72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dirty="0">
              <a:solidFill>
                <a:schemeClr val="tx1"/>
              </a:solidFill>
              <a:latin typeface="微软雅黑" panose="020B0503020204020204" charset="-122"/>
              <a:ea typeface="微软雅黑" panose="020B0503020204020204" charset="-122"/>
            </a:endParaRPr>
          </a:p>
        </p:txBody>
      </p:sp>
      <p:sp>
        <p:nvSpPr>
          <p:cNvPr id="10" name="圆角矩形 13"/>
          <p:cNvSpPr/>
          <p:nvPr/>
        </p:nvSpPr>
        <p:spPr>
          <a:xfrm>
            <a:off x="8402985" y="2363639"/>
            <a:ext cx="3027015" cy="1317664"/>
          </a:xfrm>
          <a:prstGeom prst="roundRect">
            <a:avLst>
              <a:gd name="adj" fmla="val 7261"/>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dirty="0">
              <a:solidFill>
                <a:schemeClr val="tx1"/>
              </a:solidFill>
              <a:latin typeface="微软雅黑" panose="020B0503020204020204" charset="-122"/>
              <a:ea typeface="微软雅黑" panose="020B0503020204020204" charset="-122"/>
            </a:endParaRPr>
          </a:p>
        </p:txBody>
      </p:sp>
      <p:cxnSp>
        <p:nvCxnSpPr>
          <p:cNvPr id="11" name="直线箭头连接符 15"/>
          <p:cNvCxnSpPr/>
          <p:nvPr/>
        </p:nvCxnSpPr>
        <p:spPr>
          <a:xfrm>
            <a:off x="2491837" y="1825198"/>
            <a:ext cx="0" cy="538440"/>
          </a:xfrm>
          <a:prstGeom prst="straightConnector1">
            <a:avLst/>
          </a:prstGeom>
          <a:ln w="38100">
            <a:solidFill>
              <a:schemeClr val="accent4">
                <a:lumMod val="40000"/>
                <a:lumOff val="6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线箭头连接符 16"/>
          <p:cNvCxnSpPr/>
          <p:nvPr/>
        </p:nvCxnSpPr>
        <p:spPr>
          <a:xfrm>
            <a:off x="6173188" y="1825198"/>
            <a:ext cx="0" cy="538440"/>
          </a:xfrm>
          <a:prstGeom prst="straightConnector1">
            <a:avLst/>
          </a:prstGeom>
          <a:ln w="38100">
            <a:solidFill>
              <a:schemeClr val="accent4">
                <a:lumMod val="40000"/>
                <a:lumOff val="6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线箭头连接符 17"/>
          <p:cNvCxnSpPr/>
          <p:nvPr/>
        </p:nvCxnSpPr>
        <p:spPr>
          <a:xfrm>
            <a:off x="9854538" y="1825198"/>
            <a:ext cx="0" cy="538440"/>
          </a:xfrm>
          <a:prstGeom prst="straightConnector1">
            <a:avLst/>
          </a:prstGeom>
          <a:ln w="38100">
            <a:solidFill>
              <a:schemeClr val="accent4">
                <a:lumMod val="40000"/>
                <a:lumOff val="6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840798" y="2546406"/>
            <a:ext cx="2932497" cy="1002967"/>
          </a:xfrm>
          <a:prstGeom prst="rect">
            <a:avLst/>
          </a:prstGeom>
          <a:noFill/>
        </p:spPr>
        <p:txBody>
          <a:bodyPr wrap="square">
            <a:spAutoFit/>
          </a:bodyPr>
          <a:lstStyle/>
          <a:p>
            <a:pPr marL="285750" indent="-285750">
              <a:lnSpc>
                <a:spcPct val="200000"/>
              </a:lnSpc>
              <a:buFont typeface="Wingdings" panose="05000000000000000000" pitchFamily="2" charset="2"/>
              <a:buChar char="n"/>
            </a:pPr>
            <a:r>
              <a:rPr lang="zh-CN" altLang="en-US" sz="1600" b="0" i="0" dirty="0">
                <a:solidFill>
                  <a:srgbClr val="000000"/>
                </a:solidFill>
                <a:effectLst/>
                <a:latin typeface="微软雅黑" panose="020B0503020204020204" charset="-122"/>
                <a:ea typeface="微软雅黑" panose="020B0503020204020204" charset="-122"/>
              </a:rPr>
              <a:t>量子线路的复杂性</a:t>
            </a:r>
            <a:r>
              <a:rPr lang="zh-CN" altLang="en-US" sz="1600" dirty="0">
                <a:solidFill>
                  <a:srgbClr val="000000"/>
                </a:solidFill>
                <a:latin typeface="微软雅黑" panose="020B0503020204020204" charset="-122"/>
                <a:ea typeface="微软雅黑" panose="020B0503020204020204" charset="-122"/>
              </a:rPr>
              <a:t>和所需要的</a:t>
            </a:r>
            <a:r>
              <a:rPr lang="zh-CN" altLang="en-US" sz="1600" b="0" i="0" dirty="0">
                <a:solidFill>
                  <a:srgbClr val="000000"/>
                </a:solidFill>
                <a:effectLst/>
                <a:latin typeface="微软雅黑" panose="020B0503020204020204" charset="-122"/>
                <a:ea typeface="微软雅黑" panose="020B0503020204020204" charset="-122"/>
              </a:rPr>
              <a:t>计算资源显著降低</a:t>
            </a:r>
            <a:endParaRPr lang="en-US" altLang="zh-CN" sz="1600" b="0" i="0" dirty="0">
              <a:solidFill>
                <a:srgbClr val="000000"/>
              </a:solidFill>
              <a:effectLst/>
              <a:latin typeface="微软雅黑" panose="020B0503020204020204" charset="-122"/>
              <a:ea typeface="微软雅黑" panose="020B0503020204020204" charset="-122"/>
            </a:endParaRPr>
          </a:p>
        </p:txBody>
      </p:sp>
      <p:sp>
        <p:nvSpPr>
          <p:cNvPr id="15" name="文本框 14"/>
          <p:cNvSpPr txBox="1"/>
          <p:nvPr/>
        </p:nvSpPr>
        <p:spPr>
          <a:xfrm>
            <a:off x="8511955" y="2495005"/>
            <a:ext cx="2797276" cy="1002967"/>
          </a:xfrm>
          <a:prstGeom prst="rect">
            <a:avLst/>
          </a:prstGeom>
          <a:noFill/>
        </p:spPr>
        <p:txBody>
          <a:bodyPr wrap="square">
            <a:spAutoFit/>
          </a:bodyPr>
          <a:lstStyle/>
          <a:p>
            <a:pPr marL="285750" indent="-285750">
              <a:lnSpc>
                <a:spcPct val="200000"/>
              </a:lnSpc>
              <a:buFont typeface="Wingdings" panose="05000000000000000000" pitchFamily="2" charset="2"/>
              <a:buChar char="n"/>
            </a:pPr>
            <a:r>
              <a:rPr lang="zh-CN" altLang="en-US" sz="1600" b="0" i="0" dirty="0">
                <a:solidFill>
                  <a:srgbClr val="000000"/>
                </a:solidFill>
                <a:effectLst/>
                <a:latin typeface="微软雅黑" panose="020B0503020204020204" charset="-122"/>
                <a:ea typeface="微软雅黑" panose="020B0503020204020204" charset="-122"/>
              </a:rPr>
              <a:t>证明了量子线路拆分技术的有效性和实用性</a:t>
            </a:r>
            <a:endParaRPr lang="en-US" altLang="zh-CN" sz="1600" b="0" i="0" dirty="0">
              <a:solidFill>
                <a:srgbClr val="000000"/>
              </a:solidFill>
              <a:effectLst/>
              <a:latin typeface="微软雅黑" panose="020B0503020204020204" charset="-122"/>
              <a:ea typeface="微软雅黑" panose="020B0503020204020204" charset="-122"/>
            </a:endParaRPr>
          </a:p>
        </p:txBody>
      </p:sp>
      <p:sp>
        <p:nvSpPr>
          <p:cNvPr id="17" name="文本框 16"/>
          <p:cNvSpPr txBox="1"/>
          <p:nvPr/>
        </p:nvSpPr>
        <p:spPr>
          <a:xfrm>
            <a:off x="2921635" y="1233170"/>
            <a:ext cx="6595110" cy="460375"/>
          </a:xfrm>
          <a:prstGeom prst="rect">
            <a:avLst/>
          </a:prstGeom>
          <a:noFill/>
        </p:spPr>
        <p:txBody>
          <a:bodyPr wrap="square">
            <a:spAutoFit/>
          </a:bodyPr>
          <a:lstStyle/>
          <a:p>
            <a:r>
              <a:rPr lang="zh-CN" altLang="en-US" sz="2400" b="1" dirty="0">
                <a:latin typeface="微软雅黑" panose="020B0503020204020204" charset="-122"/>
                <a:ea typeface="微软雅黑" panose="020B0503020204020204" charset="-122"/>
              </a:rPr>
              <a:t>基于</a:t>
            </a:r>
            <a:r>
              <a:rPr lang="en-US" altLang="zh-CN" sz="2400" b="1" dirty="0">
                <a:latin typeface="微软雅黑" panose="020B0503020204020204" charset="-122"/>
                <a:ea typeface="微软雅黑" panose="020B0503020204020204" charset="-122"/>
              </a:rPr>
              <a:t>Py</a:t>
            </a:r>
            <a:r>
              <a:rPr lang="en-US" altLang="zh-CN" sz="2400" b="1" dirty="0" err="1">
                <a:latin typeface="微软雅黑" panose="020B0503020204020204" charset="-122"/>
                <a:ea typeface="微软雅黑" panose="020B0503020204020204" charset="-122"/>
              </a:rPr>
              <a:t>Qpanda</a:t>
            </a:r>
            <a:r>
              <a:rPr lang="zh-CN" altLang="en-US" sz="2400" b="1" dirty="0">
                <a:latin typeface="微软雅黑" panose="020B0503020204020204" charset="-122"/>
                <a:ea typeface="微软雅黑" panose="020B0503020204020204" charset="-122"/>
              </a:rPr>
              <a:t>和</a:t>
            </a:r>
            <a:r>
              <a:rPr lang="en-US" altLang="zh-CN" sz="2400" b="1" dirty="0" err="1">
                <a:latin typeface="微软雅黑" panose="020B0503020204020204" charset="-122"/>
                <a:ea typeface="微软雅黑" panose="020B0503020204020204" charset="-122"/>
              </a:rPr>
              <a:t>vqnet</a:t>
            </a:r>
            <a:r>
              <a:rPr lang="zh-CN" altLang="en-US" sz="2400" b="1" dirty="0">
                <a:latin typeface="微软雅黑" panose="020B0503020204020204" charset="-122"/>
                <a:ea typeface="微软雅黑" panose="020B0503020204020204" charset="-122"/>
              </a:rPr>
              <a:t>的量子线路切割技术</a:t>
            </a:r>
            <a:endParaRPr lang="zh-CN" altLang="en-US" sz="2400" b="1" dirty="0">
              <a:latin typeface="微软雅黑" panose="020B0503020204020204" charset="-122"/>
              <a:ea typeface="微软雅黑" panose="020B0503020204020204" charset="-122"/>
            </a:endParaRPr>
          </a:p>
        </p:txBody>
      </p:sp>
      <p:sp>
        <p:nvSpPr>
          <p:cNvPr id="20" name="文本框 19"/>
          <p:cNvSpPr txBox="1"/>
          <p:nvPr/>
        </p:nvSpPr>
        <p:spPr>
          <a:xfrm>
            <a:off x="1270006" y="2546406"/>
            <a:ext cx="2932497" cy="510524"/>
          </a:xfrm>
          <a:prstGeom prst="rect">
            <a:avLst/>
          </a:prstGeom>
          <a:noFill/>
        </p:spPr>
        <p:txBody>
          <a:bodyPr wrap="square">
            <a:spAutoFit/>
          </a:bodyPr>
          <a:lstStyle/>
          <a:p>
            <a:pPr marL="285750" indent="-285750">
              <a:lnSpc>
                <a:spcPct val="200000"/>
              </a:lnSpc>
              <a:buFont typeface="Wingdings" panose="05000000000000000000" pitchFamily="2" charset="2"/>
              <a:buChar char="n"/>
            </a:pPr>
            <a:r>
              <a:rPr lang="zh-CN" altLang="en-US" sz="1600" dirty="0">
                <a:solidFill>
                  <a:srgbClr val="000000"/>
                </a:solidFill>
                <a:latin typeface="微软雅黑" panose="020B0503020204020204" charset="-122"/>
                <a:ea typeface="微软雅黑" panose="020B0503020204020204" charset="-122"/>
              </a:rPr>
              <a:t>分类准确率上表现出色</a:t>
            </a:r>
            <a:endParaRPr lang="en-US" altLang="zh-CN" sz="1600" dirty="0">
              <a:solidFill>
                <a:srgbClr val="000000"/>
              </a:solidFill>
              <a:latin typeface="微软雅黑" panose="020B0503020204020204" charset="-122"/>
              <a:ea typeface="微软雅黑" panose="020B0503020204020204" charset="-122"/>
            </a:endParaRPr>
          </a:p>
        </p:txBody>
      </p:sp>
      <p:sp>
        <p:nvSpPr>
          <p:cNvPr id="22" name="圆角矩形 9"/>
          <p:cNvSpPr/>
          <p:nvPr/>
        </p:nvSpPr>
        <p:spPr>
          <a:xfrm>
            <a:off x="1049049" y="3916980"/>
            <a:ext cx="10248277" cy="2677612"/>
          </a:xfrm>
          <a:prstGeom prst="roundRect">
            <a:avLst/>
          </a:prstGeom>
          <a:solidFill>
            <a:srgbClr val="E5E9EF"/>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400" dirty="0">
                <a:latin typeface="微软雅黑" panose="020B0503020204020204" charset="-122"/>
                <a:ea typeface="微软雅黑" panose="020B0503020204020204" charset="-122"/>
              </a:rPr>
              <a:t> </a:t>
            </a:r>
            <a:endParaRPr kumimoji="1" lang="zh-CN" altLang="en-US" sz="2400" dirty="0">
              <a:latin typeface="微软雅黑" panose="020B0503020204020204" charset="-122"/>
              <a:ea typeface="微软雅黑" panose="020B0503020204020204" charset="-122"/>
            </a:endParaRPr>
          </a:p>
        </p:txBody>
      </p:sp>
      <p:sp>
        <p:nvSpPr>
          <p:cNvPr id="25" name="文本框 24"/>
          <p:cNvSpPr txBox="1"/>
          <p:nvPr/>
        </p:nvSpPr>
        <p:spPr>
          <a:xfrm>
            <a:off x="2039718" y="4180783"/>
            <a:ext cx="8714389" cy="2040255"/>
          </a:xfrm>
          <a:prstGeom prst="rect">
            <a:avLst/>
          </a:prstGeom>
          <a:noFill/>
        </p:spPr>
        <p:txBody>
          <a:bodyPr wrap="square">
            <a:spAutoFit/>
          </a:bodyPr>
          <a:lstStyle/>
          <a:p>
            <a:pPr algn="ctr">
              <a:lnSpc>
                <a:spcPts val="2600"/>
              </a:lnSpc>
              <a:spcAft>
                <a:spcPts val="600"/>
              </a:spcAft>
            </a:pPr>
            <a:r>
              <a:rPr lang="zh-CN" altLang="en-US" sz="2400" b="1" dirty="0">
                <a:solidFill>
                  <a:schemeClr val="accent3"/>
                </a:solidFill>
                <a:latin typeface="微软雅黑" panose="020B0503020204020204" charset="-122"/>
                <a:ea typeface="微软雅黑" panose="020B0503020204020204" charset="-122"/>
                <a:sym typeface="+mn-ea"/>
              </a:rPr>
              <a:t>展望</a:t>
            </a:r>
            <a:endParaRPr lang="en-US" altLang="zh-CN" sz="1800" dirty="0">
              <a:latin typeface="微软雅黑" panose="020B0503020204020204" charset="-122"/>
              <a:ea typeface="微软雅黑" panose="020B0503020204020204" charset="-122"/>
              <a:sym typeface="+mn-ea"/>
            </a:endParaRPr>
          </a:p>
          <a:p>
            <a:pPr marL="285750" indent="-285750">
              <a:lnSpc>
                <a:spcPts val="3000"/>
              </a:lnSpc>
              <a:buFont typeface="Wingdings" panose="05000000000000000000" pitchFamily="2" charset="2"/>
              <a:buChar char="Ø"/>
            </a:pPr>
            <a:r>
              <a:rPr lang="zh-CN" altLang="en-US" sz="1800" b="0" i="0" dirty="0">
                <a:solidFill>
                  <a:srgbClr val="000000"/>
                </a:solidFill>
                <a:effectLst/>
                <a:latin typeface="微软雅黑" panose="020B0503020204020204" charset="-122"/>
                <a:ea typeface="微软雅黑" panose="020B0503020204020204" charset="-122"/>
              </a:rPr>
              <a:t>实现适用于更</a:t>
            </a:r>
            <a:r>
              <a:rPr lang="zh-CN" altLang="en-US" sz="1800" b="1" i="0" dirty="0">
                <a:solidFill>
                  <a:srgbClr val="000000"/>
                </a:solidFill>
                <a:effectLst/>
                <a:latin typeface="微软雅黑" panose="020B0503020204020204" charset="-122"/>
                <a:ea typeface="微软雅黑" panose="020B0503020204020204" charset="-122"/>
              </a:rPr>
              <a:t>庞大</a:t>
            </a:r>
            <a:r>
              <a:rPr lang="zh-CN" altLang="en-US" sz="1800" b="0" i="0" dirty="0">
                <a:solidFill>
                  <a:srgbClr val="000000"/>
                </a:solidFill>
                <a:effectLst/>
                <a:latin typeface="微软雅黑" panose="020B0503020204020204" charset="-122"/>
                <a:ea typeface="微软雅黑" panose="020B0503020204020204" charset="-122"/>
              </a:rPr>
              <a:t>线路的对于多切割点的支持</a:t>
            </a: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ts val="3000"/>
              </a:lnSpc>
              <a:buFont typeface="Wingdings" panose="05000000000000000000" pitchFamily="2" charset="2"/>
              <a:buChar char="Ø"/>
            </a:pPr>
            <a:r>
              <a:rPr lang="zh-CN" altLang="en-US" dirty="0">
                <a:solidFill>
                  <a:srgbClr val="000000"/>
                </a:solidFill>
                <a:latin typeface="微软雅黑" panose="020B0503020204020204" charset="-122"/>
                <a:ea typeface="微软雅黑" panose="020B0503020204020204" charset="-122"/>
              </a:rPr>
              <a:t>实现适用于更</a:t>
            </a:r>
            <a:r>
              <a:rPr lang="zh-CN" altLang="en-US" b="1" dirty="0">
                <a:solidFill>
                  <a:srgbClr val="000000"/>
                </a:solidFill>
                <a:latin typeface="微软雅黑" panose="020B0503020204020204" charset="-122"/>
                <a:ea typeface="微软雅黑" panose="020B0503020204020204" charset="-122"/>
              </a:rPr>
              <a:t>复杂</a:t>
            </a:r>
            <a:r>
              <a:rPr lang="zh-CN" altLang="en-US" dirty="0">
                <a:solidFill>
                  <a:srgbClr val="000000"/>
                </a:solidFill>
                <a:latin typeface="微软雅黑" panose="020B0503020204020204" charset="-122"/>
                <a:ea typeface="微软雅黑" panose="020B0503020204020204" charset="-122"/>
              </a:rPr>
              <a:t>网络的对于最优或</a:t>
            </a:r>
            <a:r>
              <a:rPr lang="zh-CN" altLang="en-US" dirty="0">
                <a:solidFill>
                  <a:srgbClr val="000000"/>
                </a:solidFill>
                <a:latin typeface="微软雅黑" panose="020B0503020204020204" charset="-122"/>
                <a:ea typeface="微软雅黑" panose="020B0503020204020204" charset="-122"/>
              </a:rPr>
              <a:t>较优切割点选取的支持</a:t>
            </a:r>
            <a:endParaRPr lang="en-US" altLang="zh-CN" dirty="0">
              <a:solidFill>
                <a:srgbClr val="000000"/>
              </a:solidFill>
              <a:latin typeface="微软雅黑" panose="020B0503020204020204" charset="-122"/>
              <a:ea typeface="微软雅黑" panose="020B0503020204020204" charset="-122"/>
            </a:endParaRPr>
          </a:p>
          <a:p>
            <a:pPr marL="285750" indent="-285750">
              <a:lnSpc>
                <a:spcPts val="3000"/>
              </a:lnSpc>
              <a:buFont typeface="Wingdings" panose="05000000000000000000" pitchFamily="2" charset="2"/>
              <a:buChar char="Ø"/>
            </a:pPr>
            <a:r>
              <a:rPr lang="zh-CN" altLang="en-US" sz="1800" b="0" i="0" dirty="0">
                <a:solidFill>
                  <a:srgbClr val="000000"/>
                </a:solidFill>
                <a:effectLst/>
                <a:latin typeface="微软雅黑" panose="020B0503020204020204" charset="-122"/>
                <a:ea typeface="微软雅黑" panose="020B0503020204020204" charset="-122"/>
              </a:rPr>
              <a:t>实现适用于更</a:t>
            </a:r>
            <a:r>
              <a:rPr lang="zh-CN" altLang="en-US" sz="1800" b="1" i="0" dirty="0">
                <a:solidFill>
                  <a:srgbClr val="000000"/>
                </a:solidFill>
                <a:effectLst/>
                <a:latin typeface="微软雅黑" panose="020B0503020204020204" charset="-122"/>
                <a:ea typeface="微软雅黑" panose="020B0503020204020204" charset="-122"/>
              </a:rPr>
              <a:t>迅速</a:t>
            </a:r>
            <a:r>
              <a:rPr lang="zh-CN" altLang="en-US" sz="1800" b="0" i="0" dirty="0">
                <a:solidFill>
                  <a:srgbClr val="000000"/>
                </a:solidFill>
                <a:effectLst/>
                <a:latin typeface="微软雅黑" panose="020B0503020204020204" charset="-122"/>
                <a:ea typeface="微软雅黑" panose="020B0503020204020204" charset="-122"/>
              </a:rPr>
              <a:t>执行的对于测量</a:t>
            </a:r>
            <a:r>
              <a:rPr lang="en-US" altLang="zh-CN" sz="1800" b="0" i="0" dirty="0">
                <a:solidFill>
                  <a:srgbClr val="000000"/>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制备操作的加速实现</a:t>
            </a:r>
            <a:endParaRPr lang="en-US" altLang="zh-CN" sz="1800" b="0" i="0" dirty="0">
              <a:solidFill>
                <a:srgbClr val="000000"/>
              </a:solidFill>
              <a:effectLst/>
              <a:latin typeface="微软雅黑" panose="020B0503020204020204" charset="-122"/>
              <a:ea typeface="微软雅黑" panose="020B0503020204020204" charset="-122"/>
            </a:endParaRPr>
          </a:p>
          <a:p>
            <a:pPr marL="285750" indent="-285750">
              <a:lnSpc>
                <a:spcPts val="3000"/>
              </a:lnSpc>
              <a:buFont typeface="Wingdings" panose="05000000000000000000" pitchFamily="2" charset="2"/>
              <a:buChar char="Ø"/>
            </a:pPr>
            <a:r>
              <a:rPr lang="zh-CN" altLang="en-US" sz="1800" b="1" i="0" dirty="0">
                <a:solidFill>
                  <a:srgbClr val="FF0000"/>
                </a:solidFill>
                <a:effectLst/>
                <a:latin typeface="微软雅黑" panose="020B0503020204020204" charset="-122"/>
                <a:ea typeface="微软雅黑" panose="020B0503020204020204" charset="-122"/>
              </a:rPr>
              <a:t>探索更多应用场景的可行性，有望实现更大规模、更复杂的量子计算任务</a:t>
            </a:r>
            <a:endParaRPr lang="zh-CN" altLang="en-US" b="1" dirty="0">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104970" y="1958206"/>
            <a:ext cx="6286859" cy="598488"/>
          </a:xfrm>
        </p:spPr>
        <p:txBody>
          <a:bodyPr/>
          <a:lstStyle/>
          <a:p>
            <a:r>
              <a:rPr lang="zh-CN" altLang="en-US" dirty="0">
                <a:latin typeface="微软雅黑" panose="020B0503020204020204" charset="-122"/>
                <a:ea typeface="微软雅黑" panose="020B0503020204020204" charset="-122"/>
              </a:rPr>
              <a:t>谢谢！</a:t>
            </a:r>
            <a:endParaRPr lang="zh-CN" altLang="en-US" dirty="0">
              <a:latin typeface="微软雅黑" panose="020B0503020204020204" charset="-122"/>
              <a:ea typeface="微软雅黑" panose="020B0503020204020204" charset="-122"/>
            </a:endParaRPr>
          </a:p>
        </p:txBody>
      </p:sp>
      <p:sp>
        <p:nvSpPr>
          <p:cNvPr id="4" name="矩形 3"/>
          <p:cNvSpPr/>
          <p:nvPr/>
        </p:nvSpPr>
        <p:spPr>
          <a:xfrm>
            <a:off x="3468414" y="6109138"/>
            <a:ext cx="5297214" cy="512379"/>
          </a:xfrm>
          <a:prstGeom prst="rect">
            <a:avLst/>
          </a:prstGeom>
          <a:solidFill>
            <a:srgbClr val="C8161E"/>
          </a:solidFill>
          <a:ln w="12700" cap="flat" cmpd="sng" algn="ctr">
            <a:noFill/>
            <a:prstDash val="solid"/>
            <a:miter lim="800000"/>
          </a:ln>
          <a:effectLst/>
        </p:spPr>
        <p:txBody>
          <a:bodyPr rtlCol="0" anchor="ctr"/>
          <a:lstStyle/>
          <a:p>
            <a:pPr algn="just"/>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团队介绍</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sz="quarter" idx="10"/>
          </p:nvPr>
        </p:nvSpPr>
        <p:spPr>
          <a:xfrm>
            <a:off x="381368" y="1142440"/>
            <a:ext cx="5404290" cy="4991454"/>
          </a:xfrm>
        </p:spPr>
        <p:txBody>
          <a:bodyPr/>
          <a:lstStyle/>
          <a:p>
            <a:pPr marL="0" indent="0">
              <a:buNone/>
            </a:pPr>
            <a:r>
              <a:rPr lang="zh-CN" altLang="en-US" sz="2000" b="0" i="0" spc="0" dirty="0">
                <a:solidFill>
                  <a:srgbClr val="333333"/>
                </a:solidFill>
                <a:effectLst/>
                <a:latin typeface="微软雅黑" panose="020B0503020204020204" charset="-122"/>
                <a:ea typeface="微软雅黑" panose="020B0503020204020204" charset="-122"/>
              </a:rPr>
              <a:t>上海交通大学计算机系</a:t>
            </a:r>
            <a:r>
              <a:rPr lang="en-US" altLang="zh-CN" sz="2000" b="0" i="0" spc="0" dirty="0" err="1">
                <a:solidFill>
                  <a:srgbClr val="333333"/>
                </a:solidFill>
                <a:effectLst/>
                <a:latin typeface="微软雅黑" panose="020B0503020204020204" charset="-122"/>
                <a:ea typeface="微软雅黑" panose="020B0503020204020204" charset="-122"/>
              </a:rPr>
              <a:t>ReThinkLab</a:t>
            </a:r>
            <a:r>
              <a:rPr lang="zh-CN" altLang="en-US" sz="2000" b="0" i="0" spc="0" dirty="0">
                <a:solidFill>
                  <a:srgbClr val="333333"/>
                </a:solidFill>
                <a:effectLst/>
                <a:latin typeface="微软雅黑" panose="020B0503020204020204" charset="-122"/>
                <a:ea typeface="微软雅黑" panose="020B0503020204020204" charset="-122"/>
              </a:rPr>
              <a:t>实验室量子</a:t>
            </a:r>
            <a:r>
              <a:rPr lang="en-US" altLang="zh-CN" sz="2000" b="0" i="0" spc="0" dirty="0">
                <a:solidFill>
                  <a:srgbClr val="333333"/>
                </a:solidFill>
                <a:effectLst/>
                <a:latin typeface="微软雅黑" panose="020B0503020204020204" charset="-122"/>
                <a:ea typeface="微软雅黑" panose="020B0503020204020204" charset="-122"/>
              </a:rPr>
              <a:t>AI</a:t>
            </a:r>
            <a:r>
              <a:rPr lang="zh-CN" altLang="en-US" sz="2000" b="0" i="0" spc="0" dirty="0">
                <a:solidFill>
                  <a:srgbClr val="333333"/>
                </a:solidFill>
                <a:effectLst/>
                <a:latin typeface="微软雅黑" panose="020B0503020204020204" charset="-122"/>
                <a:ea typeface="微软雅黑" panose="020B0503020204020204" charset="-122"/>
              </a:rPr>
              <a:t>课题组成立于</a:t>
            </a:r>
            <a:r>
              <a:rPr lang="en-US" altLang="zh-CN" sz="2000" b="0" i="0" spc="0" dirty="0">
                <a:solidFill>
                  <a:srgbClr val="333333"/>
                </a:solidFill>
                <a:effectLst/>
                <a:latin typeface="微软雅黑" panose="020B0503020204020204" charset="-122"/>
                <a:ea typeface="微软雅黑" panose="020B0503020204020204" charset="-122"/>
              </a:rPr>
              <a:t>2020</a:t>
            </a:r>
            <a:r>
              <a:rPr lang="zh-CN" altLang="en-US" sz="2000" b="0" i="0" spc="0" dirty="0">
                <a:solidFill>
                  <a:srgbClr val="333333"/>
                </a:solidFill>
                <a:effectLst/>
                <a:latin typeface="微软雅黑" panose="020B0503020204020204" charset="-122"/>
                <a:ea typeface="微软雅黑" panose="020B0503020204020204" charset="-122"/>
              </a:rPr>
              <a:t>年。在严骏驰教授的指导下，实验室主要从事量子计算与量子机器学习的相关工作，在量子图机器学习算法以及量子结构搜索等问题上发表多篇</a:t>
            </a:r>
            <a:r>
              <a:rPr lang="en-US" altLang="zh-CN" sz="2000" b="0" i="0" spc="0" dirty="0">
                <a:solidFill>
                  <a:srgbClr val="333333"/>
                </a:solidFill>
                <a:effectLst/>
                <a:latin typeface="微软雅黑" panose="020B0503020204020204" charset="-122"/>
                <a:ea typeface="微软雅黑" panose="020B0503020204020204" charset="-122"/>
              </a:rPr>
              <a:t>AI</a:t>
            </a:r>
            <a:r>
              <a:rPr lang="zh-CN" altLang="en-US" sz="2000" b="0" i="0" spc="0" dirty="0">
                <a:solidFill>
                  <a:srgbClr val="333333"/>
                </a:solidFill>
                <a:effectLst/>
                <a:latin typeface="微软雅黑" panose="020B0503020204020204" charset="-122"/>
                <a:ea typeface="微软雅黑" panose="020B0503020204020204" charset="-122"/>
              </a:rPr>
              <a:t>顶会论文。</a:t>
            </a:r>
            <a:endParaRPr lang="en-US" altLang="zh-CN" sz="2000" b="0" i="0" spc="0" dirty="0">
              <a:solidFill>
                <a:srgbClr val="333333"/>
              </a:solidFill>
              <a:effectLst/>
              <a:latin typeface="微软雅黑" panose="020B0503020204020204" charset="-122"/>
              <a:ea typeface="微软雅黑" panose="020B0503020204020204" charset="-122"/>
            </a:endParaRPr>
          </a:p>
          <a:p>
            <a:pPr marL="0" indent="0">
              <a:buNone/>
            </a:pPr>
            <a:endParaRPr lang="en-US" altLang="zh-CN" sz="2000" dirty="0">
              <a:solidFill>
                <a:srgbClr val="333333"/>
              </a:solidFill>
              <a:latin typeface="微软雅黑" panose="020B0503020204020204" charset="-122"/>
              <a:ea typeface="微软雅黑" panose="020B0503020204020204" charset="-122"/>
            </a:endParaRPr>
          </a:p>
          <a:p>
            <a:pPr marL="0" indent="0">
              <a:buNone/>
            </a:pPr>
            <a:r>
              <a:rPr lang="zh-CN" altLang="en-US" sz="2000" b="0" i="0" spc="0" dirty="0">
                <a:solidFill>
                  <a:srgbClr val="333333"/>
                </a:solidFill>
                <a:effectLst/>
                <a:latin typeface="微软雅黑" panose="020B0503020204020204" charset="-122"/>
                <a:ea typeface="微软雅黑" panose="020B0503020204020204" charset="-122"/>
              </a:rPr>
              <a:t>实验室先后与百度等企业开展了教育部协同育人计划，且顺利完成了工商银行的量子图计算相关前沿探索项目，与中国移动、中国银联亦正开展相关合作。</a:t>
            </a:r>
            <a:endParaRPr lang="zh-CN" altLang="en-US" sz="2000" dirty="0">
              <a:effectLst/>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p:txBody>
      </p:sp>
      <p:sp>
        <p:nvSpPr>
          <p:cNvPr id="4" name="文本框 3"/>
          <p:cNvSpPr txBox="1"/>
          <p:nvPr/>
        </p:nvSpPr>
        <p:spPr>
          <a:xfrm>
            <a:off x="381368" y="5530894"/>
            <a:ext cx="3365024" cy="369332"/>
          </a:xfrm>
          <a:prstGeom prst="rect">
            <a:avLst/>
          </a:prstGeom>
          <a:noFill/>
        </p:spPr>
        <p:txBody>
          <a:bodyPr wrap="none" rtlCol="0">
            <a:spAutoFit/>
          </a:bodyPr>
          <a:lstStyle/>
          <a:p>
            <a:r>
              <a:rPr lang="en-US" altLang="zh-CN" b="1" dirty="0">
                <a:latin typeface="微软雅黑" panose="020B0503020204020204" charset="-122"/>
                <a:ea typeface="微软雅黑" panose="020B0503020204020204" charset="-122"/>
              </a:rPr>
              <a:t>https://thinklab.sjtu.edu.cn</a:t>
            </a:r>
            <a:endParaRPr lang="zh-CN" altLang="en-US" b="1" dirty="0">
              <a:latin typeface="微软雅黑" panose="020B0503020204020204" charset="-122"/>
              <a:ea typeface="微软雅黑" panose="020B0503020204020204" charset="-122"/>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9090" r="-13" b="37766"/>
          <a:stretch>
            <a:fillRect/>
          </a:stretch>
        </p:blipFill>
        <p:spPr>
          <a:xfrm>
            <a:off x="6648428" y="635390"/>
            <a:ext cx="4731695" cy="55872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05"/>
          <p:cNvSpPr txBox="1"/>
          <p:nvPr/>
        </p:nvSpPr>
        <p:spPr>
          <a:xfrm>
            <a:off x="4931886" y="3742283"/>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charset="-122"/>
                <a:ea typeface="微软雅黑" panose="020B0503020204020204" charset="-122"/>
              </a:rPr>
              <a:t>04 </a:t>
            </a:r>
            <a:r>
              <a:rPr lang="en-US" altLang="zh-CN" sz="3000" spc="300" dirty="0">
                <a:solidFill>
                  <a:schemeClr val="bg1">
                    <a:lumMod val="65000"/>
                  </a:schemeClr>
                </a:solidFill>
                <a:latin typeface="微软雅黑" panose="020B0503020204020204" charset="-122"/>
                <a:ea typeface="微软雅黑" panose="020B0503020204020204" charset="-122"/>
              </a:rPr>
              <a:t>- </a:t>
            </a:r>
            <a:r>
              <a:rPr lang="zh-CN" altLang="en-US" sz="3000" spc="300" dirty="0">
                <a:solidFill>
                  <a:srgbClr val="000000"/>
                </a:solidFill>
                <a:latin typeface="微软雅黑" panose="020B0503020204020204" charset="-122"/>
                <a:ea typeface="微软雅黑" panose="020B0503020204020204" charset="-122"/>
              </a:rPr>
              <a:t>结果展示</a:t>
            </a:r>
            <a:endParaRPr lang="zh-CN" altLang="en-US" sz="3000" spc="300" dirty="0">
              <a:solidFill>
                <a:srgbClr val="000000"/>
              </a:solidFill>
              <a:latin typeface="微软雅黑" panose="020B0503020204020204" charset="-122"/>
              <a:ea typeface="微软雅黑" panose="020B0503020204020204" charset="-122"/>
            </a:endParaRPr>
          </a:p>
        </p:txBody>
      </p:sp>
      <p:sp>
        <p:nvSpPr>
          <p:cNvPr id="9" name="Object 205"/>
          <p:cNvSpPr txBox="1"/>
          <p:nvPr/>
        </p:nvSpPr>
        <p:spPr>
          <a:xfrm>
            <a:off x="4931887" y="2882626"/>
            <a:ext cx="557987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charset="-122"/>
                <a:ea typeface="微软雅黑" panose="020B0503020204020204" charset="-122"/>
              </a:rPr>
              <a:t>03 </a:t>
            </a:r>
            <a:r>
              <a:rPr lang="en-US" altLang="zh-CN" sz="3000" spc="300" dirty="0">
                <a:solidFill>
                  <a:schemeClr val="bg1">
                    <a:lumMod val="65000"/>
                  </a:schemeClr>
                </a:solidFill>
                <a:latin typeface="微软雅黑" panose="020B0503020204020204" charset="-122"/>
                <a:ea typeface="微软雅黑" panose="020B0503020204020204" charset="-122"/>
              </a:rPr>
              <a:t>- </a:t>
            </a:r>
            <a:r>
              <a:rPr lang="zh-CN" altLang="en-US" sz="3000" spc="300" dirty="0">
                <a:solidFill>
                  <a:srgbClr val="000000"/>
                </a:solidFill>
                <a:latin typeface="微软雅黑" panose="020B0503020204020204" charset="-122"/>
                <a:ea typeface="微软雅黑" panose="020B0503020204020204" charset="-122"/>
              </a:rPr>
              <a:t>量子线路拆分技术</a:t>
            </a:r>
            <a:endParaRPr lang="en-US" altLang="zh-CN" sz="3000" spc="300" dirty="0">
              <a:solidFill>
                <a:srgbClr val="000000"/>
              </a:solidFill>
              <a:latin typeface="微软雅黑" panose="020B0503020204020204" charset="-122"/>
              <a:ea typeface="微软雅黑" panose="020B050302020402020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11" name="Object 205"/>
          <p:cNvSpPr txBox="1"/>
          <p:nvPr/>
        </p:nvSpPr>
        <p:spPr>
          <a:xfrm>
            <a:off x="4931886" y="4601940"/>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charset="-122"/>
                <a:ea typeface="微软雅黑" panose="020B0503020204020204" charset="-122"/>
              </a:rPr>
              <a:t>05 </a:t>
            </a:r>
            <a:r>
              <a:rPr lang="en-US" altLang="zh-CN" sz="3000" spc="300" dirty="0">
                <a:solidFill>
                  <a:schemeClr val="bg1">
                    <a:lumMod val="65000"/>
                  </a:schemeClr>
                </a:solidFill>
                <a:latin typeface="微软雅黑" panose="020B0503020204020204" charset="-122"/>
                <a:ea typeface="微软雅黑" panose="020B0503020204020204" charset="-122"/>
              </a:rPr>
              <a:t>- </a:t>
            </a:r>
            <a:r>
              <a:rPr lang="zh-CN" altLang="en-US" sz="3000" spc="300" dirty="0">
                <a:solidFill>
                  <a:srgbClr val="000000"/>
                </a:solidFill>
                <a:latin typeface="微软雅黑" panose="020B0503020204020204" charset="-122"/>
                <a:ea typeface="微软雅黑" panose="020B0503020204020204" charset="-122"/>
              </a:rPr>
              <a:t>总结与展望</a:t>
            </a:r>
            <a:endParaRPr lang="zh-CN" altLang="en-US" sz="3000" spc="300" dirty="0">
              <a:solidFill>
                <a:srgbClr val="000000"/>
              </a:solidFill>
              <a:latin typeface="微软雅黑" panose="020B0503020204020204" charset="-122"/>
              <a:ea typeface="微软雅黑" panose="020B0503020204020204" charset="-122"/>
            </a:endParaRPr>
          </a:p>
        </p:txBody>
      </p:sp>
      <p:sp>
        <p:nvSpPr>
          <p:cNvPr id="2" name="Object 205"/>
          <p:cNvSpPr txBox="1"/>
          <p:nvPr/>
        </p:nvSpPr>
        <p:spPr>
          <a:xfrm>
            <a:off x="4931888" y="2022969"/>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charset="-122"/>
                <a:ea typeface="微软雅黑" panose="020B0503020204020204" charset="-122"/>
              </a:rPr>
              <a:t>02 </a:t>
            </a:r>
            <a:r>
              <a:rPr lang="en-US" altLang="zh-CN" sz="3000" spc="300" dirty="0">
                <a:solidFill>
                  <a:schemeClr val="bg1">
                    <a:lumMod val="65000"/>
                  </a:schemeClr>
                </a:solidFill>
                <a:latin typeface="微软雅黑" panose="020B0503020204020204" charset="-122"/>
                <a:ea typeface="微软雅黑" panose="020B0503020204020204" charset="-122"/>
              </a:rPr>
              <a:t>- </a:t>
            </a:r>
            <a:r>
              <a:rPr lang="zh-CN" altLang="en-US" sz="3000" spc="300" dirty="0">
                <a:solidFill>
                  <a:srgbClr val="000000"/>
                </a:solidFill>
                <a:latin typeface="微软雅黑" panose="020B0503020204020204" charset="-122"/>
                <a:ea typeface="微软雅黑" panose="020B0503020204020204" charset="-122"/>
              </a:rPr>
              <a:t>问题描述</a:t>
            </a:r>
            <a:endParaRPr lang="zh-CN" altLang="en-US" sz="3000" spc="300" dirty="0">
              <a:solidFill>
                <a:srgbClr val="000000"/>
              </a:solidFill>
              <a:latin typeface="微软雅黑" panose="020B0503020204020204" charset="-122"/>
              <a:ea typeface="微软雅黑" panose="020B0503020204020204" charset="-122"/>
            </a:endParaRPr>
          </a:p>
        </p:txBody>
      </p:sp>
      <p:sp>
        <p:nvSpPr>
          <p:cNvPr id="4" name="Object 205"/>
          <p:cNvSpPr txBox="1"/>
          <p:nvPr/>
        </p:nvSpPr>
        <p:spPr>
          <a:xfrm>
            <a:off x="4931888" y="1163312"/>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charset="-122"/>
                <a:ea typeface="微软雅黑" panose="020B0503020204020204" charset="-122"/>
              </a:rPr>
              <a:t>01 </a:t>
            </a:r>
            <a:r>
              <a:rPr lang="en-US" altLang="zh-CN" sz="3000" spc="300" dirty="0">
                <a:solidFill>
                  <a:schemeClr val="bg1">
                    <a:lumMod val="65000"/>
                  </a:schemeClr>
                </a:solidFill>
                <a:latin typeface="微软雅黑" panose="020B0503020204020204" charset="-122"/>
                <a:ea typeface="微软雅黑" panose="020B0503020204020204" charset="-122"/>
              </a:rPr>
              <a:t>- </a:t>
            </a:r>
            <a:r>
              <a:rPr lang="zh-CN" altLang="en-US" sz="3000" spc="300" dirty="0">
                <a:solidFill>
                  <a:srgbClr val="000000"/>
                </a:solidFill>
                <a:latin typeface="微软雅黑" panose="020B0503020204020204" charset="-122"/>
                <a:ea typeface="微软雅黑" panose="020B0503020204020204" charset="-122"/>
              </a:rPr>
              <a:t>背景介绍</a:t>
            </a:r>
            <a:endParaRPr lang="zh-CN" altLang="en-US" sz="3000" spc="300" dirty="0">
              <a:solidFill>
                <a:srgbClr val="0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latin typeface="微软雅黑" panose="020B0503020204020204" charset="-122"/>
                <a:ea typeface="微软雅黑" panose="020B0503020204020204" charset="-122"/>
              </a:rPr>
              <a:t>背景介绍</a:t>
            </a:r>
            <a:endParaRPr lang="zh-CN" altLang="en-US" sz="4000" dirty="0">
              <a:latin typeface="微软雅黑" panose="020B0503020204020204" charset="-122"/>
              <a:ea typeface="微软雅黑" panose="020B0503020204020204" charset="-122"/>
            </a:endParaRPr>
          </a:p>
        </p:txBody>
      </p:sp>
      <p:sp>
        <p:nvSpPr>
          <p:cNvPr id="5" name="文本占位符 4"/>
          <p:cNvSpPr>
            <a:spLocks noGrp="1"/>
          </p:cNvSpPr>
          <p:nvPr>
            <p:ph type="body" sz="quarter" idx="11"/>
          </p:nvPr>
        </p:nvSpPr>
        <p:spPr/>
        <p:txBody>
          <a:bodyPr/>
          <a:lstStyle/>
          <a:p>
            <a:pPr defTabSz="457200">
              <a:lnSpc>
                <a:spcPct val="125000"/>
              </a:lnSpc>
            </a:pPr>
            <a:r>
              <a:rPr kumimoji="1" lang="zh-CN" altLang="en-US" sz="1800" dirty="0">
                <a:latin typeface="微软雅黑" panose="020B0503020204020204" charset="-122"/>
                <a:ea typeface="微软雅黑" panose="020B0503020204020204" charset="-122"/>
              </a:rPr>
              <a:t>量子计算的兴起与应用</a:t>
            </a:r>
            <a:endParaRPr lang="zh-CN" altLang="en-US" sz="1800" dirty="0">
              <a:solidFill>
                <a:schemeClr val="bg1">
                  <a:lumMod val="65000"/>
                </a:schemeClr>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0</a:t>
            </a:r>
            <a:r>
              <a:rPr lang="en-US" alt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1</a:t>
            </a:r>
            <a:endParaRPr lang="zh-CN" altLang="en-US" sz="1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背景介绍</a:t>
            </a:r>
            <a:endParaRPr lang="zh-CN" altLang="en-US" dirty="0">
              <a:latin typeface="微软雅黑" panose="020B0503020204020204" charset="-122"/>
              <a:ea typeface="微软雅黑" panose="020B0503020204020204" charset="-122"/>
            </a:endParaRPr>
          </a:p>
        </p:txBody>
      </p:sp>
      <p:sp>
        <p:nvSpPr>
          <p:cNvPr id="4" name="矩形 3"/>
          <p:cNvSpPr/>
          <p:nvPr/>
        </p:nvSpPr>
        <p:spPr>
          <a:xfrm>
            <a:off x="153685" y="2215110"/>
            <a:ext cx="2914556" cy="4495510"/>
          </a:xfrm>
          <a:prstGeom prst="rect">
            <a:avLst/>
          </a:prstGeom>
          <a:solidFill>
            <a:schemeClr val="accent1">
              <a:lumMod val="40000"/>
              <a:lumOff val="60000"/>
            </a:schemeClr>
          </a:solidFill>
          <a:ln cap="rnd">
            <a:solidFill>
              <a:schemeClr val="accent1">
                <a:lumMod val="20000"/>
                <a:lumOff val="80000"/>
              </a:schemeClr>
            </a:solidFill>
          </a:ln>
          <a:effectLst>
            <a:softEdge rad="12700"/>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dirty="0"/>
          </a:p>
        </p:txBody>
      </p:sp>
      <p:pic>
        <p:nvPicPr>
          <p:cNvPr id="6" name="Picture 8" descr="Quantum Algorithms for Quantum Chemistry and Quantum Materials Science |  Chemical Reviews"/>
          <p:cNvPicPr>
            <a:picLocks noChangeAspect="1" noChangeArrowheads="1"/>
          </p:cNvPicPr>
          <p:nvPr/>
        </p:nvPicPr>
        <p:blipFill rotWithShape="1">
          <a:blip r:embed="rId1">
            <a:extLst>
              <a:ext uri="{28A0092B-C50C-407E-A947-70E740481C1C}">
                <a14:useLocalDpi xmlns:a14="http://schemas.microsoft.com/office/drawing/2010/main" val="0"/>
              </a:ext>
            </a:extLst>
          </a:blip>
          <a:srcRect b="50429"/>
          <a:stretch>
            <a:fillRect/>
          </a:stretch>
        </p:blipFill>
        <p:spPr bwMode="auto">
          <a:xfrm>
            <a:off x="244490" y="2906886"/>
            <a:ext cx="2776517" cy="14487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Optimization Research | Lingzhou H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227" y="2666697"/>
            <a:ext cx="3113177" cy="209059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3"/>
          <a:srcRect l="10938"/>
          <a:stretch>
            <a:fillRect/>
          </a:stretch>
        </p:blipFill>
        <p:spPr>
          <a:xfrm>
            <a:off x="3415696" y="2888065"/>
            <a:ext cx="2578879" cy="1574800"/>
          </a:xfrm>
          <a:prstGeom prst="rect">
            <a:avLst/>
          </a:prstGeom>
        </p:spPr>
      </p:pic>
      <p:sp>
        <p:nvSpPr>
          <p:cNvPr id="9" name="文本框 8"/>
          <p:cNvSpPr txBox="1"/>
          <p:nvPr/>
        </p:nvSpPr>
        <p:spPr>
          <a:xfrm>
            <a:off x="501669" y="2305523"/>
            <a:ext cx="2262158" cy="369332"/>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rPr>
              <a:t>机器学习与人工智能</a:t>
            </a:r>
            <a:endParaRPr kumimoji="1" lang="zh-CN" altLang="en-US" dirty="0">
              <a:latin typeface="微软雅黑" panose="020B0503020204020204" charset="-122"/>
              <a:ea typeface="微软雅黑" panose="020B0503020204020204" charset="-122"/>
            </a:endParaRPr>
          </a:p>
        </p:txBody>
      </p:sp>
      <p:sp>
        <p:nvSpPr>
          <p:cNvPr id="10" name="文本框 9"/>
          <p:cNvSpPr txBox="1"/>
          <p:nvPr/>
        </p:nvSpPr>
        <p:spPr>
          <a:xfrm>
            <a:off x="3415697" y="2297366"/>
            <a:ext cx="2262158" cy="369332"/>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rPr>
              <a:t>化学模拟与分子建模</a:t>
            </a:r>
            <a:endParaRPr kumimoji="1" lang="en-US" altLang="zh-CN" dirty="0">
              <a:latin typeface="微软雅黑" panose="020B0503020204020204" charset="-122"/>
              <a:ea typeface="微软雅黑" panose="020B0503020204020204" charset="-122"/>
            </a:endParaRPr>
          </a:p>
        </p:txBody>
      </p:sp>
      <p:sp>
        <p:nvSpPr>
          <p:cNvPr id="11" name="矩形 10"/>
          <p:cNvSpPr/>
          <p:nvPr/>
        </p:nvSpPr>
        <p:spPr>
          <a:xfrm>
            <a:off x="10241751" y="2297366"/>
            <a:ext cx="1107996" cy="369332"/>
          </a:xfrm>
          <a:prstGeom prst="rect">
            <a:avLst/>
          </a:prstGeom>
        </p:spPr>
        <p:txBody>
          <a:bodyPr wrap="none">
            <a:spAutoFit/>
          </a:bodyPr>
          <a:lstStyle/>
          <a:p>
            <a:r>
              <a:rPr lang="zh-CN" altLang="en-US" dirty="0">
                <a:latin typeface="微软雅黑" panose="020B0503020204020204" charset="-122"/>
                <a:ea typeface="微软雅黑" panose="020B0503020204020204" charset="-122"/>
              </a:rPr>
              <a:t>金融建模</a:t>
            </a:r>
            <a:endParaRPr lang="zh-CN" altLang="en-US" dirty="0">
              <a:latin typeface="微软雅黑" panose="020B0503020204020204" charset="-122"/>
              <a:ea typeface="微软雅黑" panose="020B0503020204020204" charset="-122"/>
            </a:endParaRPr>
          </a:p>
        </p:txBody>
      </p:sp>
      <p:sp>
        <p:nvSpPr>
          <p:cNvPr id="12" name="矩形 11"/>
          <p:cNvSpPr/>
          <p:nvPr/>
        </p:nvSpPr>
        <p:spPr>
          <a:xfrm>
            <a:off x="6817425" y="2297366"/>
            <a:ext cx="1569660" cy="369332"/>
          </a:xfrm>
          <a:prstGeom prst="rect">
            <a:avLst/>
          </a:prstGeom>
        </p:spPr>
        <p:txBody>
          <a:bodyPr wrap="none">
            <a:spAutoFit/>
          </a:bodyPr>
          <a:lstStyle/>
          <a:p>
            <a:r>
              <a:rPr lang="zh-CN" altLang="en-US" dirty="0">
                <a:latin typeface="微软雅黑" panose="020B0503020204020204" charset="-122"/>
                <a:ea typeface="微软雅黑" panose="020B0503020204020204" charset="-122"/>
              </a:rPr>
              <a:t>困难问题优化</a:t>
            </a:r>
            <a:endParaRPr lang="zh-CN" altLang="en-US" dirty="0">
              <a:latin typeface="微软雅黑" panose="020B0503020204020204" charset="-122"/>
              <a:ea typeface="微软雅黑" panose="020B0503020204020204" charset="-122"/>
            </a:endParaRPr>
          </a:p>
        </p:txBody>
      </p:sp>
      <p:sp>
        <p:nvSpPr>
          <p:cNvPr id="13" name="圆角矩形 16"/>
          <p:cNvSpPr/>
          <p:nvPr/>
        </p:nvSpPr>
        <p:spPr>
          <a:xfrm>
            <a:off x="1" y="1130273"/>
            <a:ext cx="12192000" cy="605642"/>
          </a:xfrm>
          <a:prstGeom prst="roundRect">
            <a:avLst>
              <a:gd name="adj" fmla="val 0"/>
            </a:avLst>
          </a:pr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2400">
                <a:latin typeface="微软雅黑" panose="020B0503020204020204" charset="-122"/>
                <a:ea typeface="微软雅黑" panose="020B0503020204020204" charset="-122"/>
              </a:rPr>
              <a:t>量子计算与超级计算机的融合，</a:t>
            </a:r>
            <a:r>
              <a:rPr kumimoji="1" lang="zh-CN" altLang="en-US" sz="2400" dirty="0">
                <a:latin typeface="微软雅黑" panose="020B0503020204020204" charset="-122"/>
                <a:ea typeface="微软雅黑" panose="020B0503020204020204" charset="-122"/>
              </a:rPr>
              <a:t>将会带来新的突破</a:t>
            </a:r>
            <a:endParaRPr kumimoji="1" lang="zh-CN" altLang="en-US" sz="2400" dirty="0">
              <a:latin typeface="微软雅黑" panose="020B0503020204020204" charset="-122"/>
              <a:ea typeface="微软雅黑" panose="020B0503020204020204" charset="-122"/>
            </a:endParaRPr>
          </a:p>
        </p:txBody>
      </p:sp>
      <p:sp>
        <p:nvSpPr>
          <p:cNvPr id="14" name="文本框 13"/>
          <p:cNvSpPr txBox="1"/>
          <p:nvPr/>
        </p:nvSpPr>
        <p:spPr>
          <a:xfrm>
            <a:off x="244490" y="4757294"/>
            <a:ext cx="2550698" cy="1712072"/>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zh-CN" altLang="en-US" dirty="0">
                <a:solidFill>
                  <a:srgbClr val="FF0000"/>
                </a:solidFill>
                <a:latin typeface="微软雅黑" panose="020B0503020204020204" charset="-122"/>
                <a:ea typeface="微软雅黑" panose="020B0503020204020204" charset="-122"/>
              </a:rPr>
              <a:t>量子机器学习</a:t>
            </a:r>
            <a:endParaRPr kumimoji="1" lang="en-US" altLang="zh-CN" dirty="0">
              <a:solidFill>
                <a:srgbClr val="FF0000"/>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solidFill>
                  <a:srgbClr val="FF0000"/>
                </a:solidFill>
                <a:latin typeface="微软雅黑" panose="020B0503020204020204" charset="-122"/>
                <a:ea typeface="微软雅黑" panose="020B0503020204020204" charset="-122"/>
              </a:rPr>
              <a:t>更强的表达能力</a:t>
            </a:r>
            <a:endParaRPr kumimoji="1" lang="en-US" altLang="zh-CN" dirty="0">
              <a:solidFill>
                <a:srgbClr val="FF0000"/>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solidFill>
                  <a:srgbClr val="FF0000"/>
                </a:solidFill>
                <a:latin typeface="微软雅黑" panose="020B0503020204020204" charset="-122"/>
                <a:ea typeface="微软雅黑" panose="020B0503020204020204" charset="-122"/>
              </a:rPr>
              <a:t>更少的参数训练</a:t>
            </a:r>
            <a:endParaRPr kumimoji="1" lang="en-US" altLang="zh-CN" dirty="0">
              <a:solidFill>
                <a:srgbClr val="FF0000"/>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solidFill>
                  <a:srgbClr val="FF0000"/>
                </a:solidFill>
                <a:latin typeface="微软雅黑" panose="020B0503020204020204" charset="-122"/>
                <a:ea typeface="微软雅黑" panose="020B0503020204020204" charset="-122"/>
              </a:rPr>
              <a:t>更强的可解释性</a:t>
            </a:r>
            <a:endParaRPr kumimoji="1" lang="zh-CN" altLang="en-US" dirty="0">
              <a:solidFill>
                <a:srgbClr val="FF0000"/>
              </a:solidFill>
              <a:latin typeface="微软雅黑" panose="020B0503020204020204" charset="-122"/>
              <a:ea typeface="微软雅黑" panose="020B0503020204020204" charset="-122"/>
            </a:endParaRPr>
          </a:p>
        </p:txBody>
      </p:sp>
      <p:sp>
        <p:nvSpPr>
          <p:cNvPr id="15" name="文本框 14"/>
          <p:cNvSpPr txBox="1"/>
          <p:nvPr/>
        </p:nvSpPr>
        <p:spPr>
          <a:xfrm>
            <a:off x="3415697" y="4757294"/>
            <a:ext cx="2781531" cy="1712072"/>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zh-CN" altLang="en-US" dirty="0">
                <a:latin typeface="微软雅黑" panose="020B0503020204020204" charset="-122"/>
                <a:ea typeface="微软雅黑" panose="020B0503020204020204" charset="-122"/>
              </a:rPr>
              <a:t>量子化学模拟</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变分量子求解器</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更准确的最低能量</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更高效的计算模拟</a:t>
            </a:r>
            <a:endParaRPr kumimoji="1" lang="zh-CN" altLang="en-US" dirty="0">
              <a:latin typeface="微软雅黑" panose="020B0503020204020204" charset="-122"/>
              <a:ea typeface="微软雅黑" panose="020B0503020204020204" charset="-122"/>
            </a:endParaRPr>
          </a:p>
        </p:txBody>
      </p:sp>
      <p:sp>
        <p:nvSpPr>
          <p:cNvPr id="16" name="文本框 15"/>
          <p:cNvSpPr txBox="1"/>
          <p:nvPr/>
        </p:nvSpPr>
        <p:spPr>
          <a:xfrm>
            <a:off x="6514614" y="4757294"/>
            <a:ext cx="2319866" cy="1712072"/>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zh-CN" altLang="en-US" dirty="0">
                <a:latin typeface="微软雅黑" panose="020B0503020204020204" charset="-122"/>
                <a:ea typeface="微软雅黑" panose="020B0503020204020204" charset="-122"/>
              </a:rPr>
              <a:t>量子困难问题优化</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量子近似优化</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最大割问题</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图匹配问题</a:t>
            </a:r>
            <a:endParaRPr kumimoji="1" lang="zh-CN" altLang="en-US" dirty="0">
              <a:latin typeface="微软雅黑" panose="020B0503020204020204" charset="-122"/>
              <a:ea typeface="微软雅黑" panose="020B0503020204020204" charset="-122"/>
            </a:endParaRPr>
          </a:p>
        </p:txBody>
      </p:sp>
      <p:sp>
        <p:nvSpPr>
          <p:cNvPr id="17" name="文本框 16"/>
          <p:cNvSpPr txBox="1"/>
          <p:nvPr/>
        </p:nvSpPr>
        <p:spPr>
          <a:xfrm>
            <a:off x="9529391" y="4729191"/>
            <a:ext cx="2319866" cy="1712072"/>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kumimoji="1" lang="zh-CN" altLang="en-US" dirty="0">
                <a:latin typeface="微软雅黑" panose="020B0503020204020204" charset="-122"/>
                <a:ea typeface="微软雅黑" panose="020B0503020204020204" charset="-122"/>
              </a:rPr>
              <a:t>量子金融建模</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衍生品定价</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金融数据分析</a:t>
            </a:r>
            <a:endParaRPr kumimoji="1" lang="en-US" altLang="zh-CN" dirty="0">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kumimoji="1" lang="zh-CN" altLang="en-US" dirty="0">
                <a:latin typeface="微软雅黑" panose="020B0503020204020204" charset="-122"/>
                <a:ea typeface="微软雅黑" panose="020B0503020204020204" charset="-122"/>
              </a:rPr>
              <a:t>投资组合优化</a:t>
            </a:r>
            <a:endParaRPr kumimoji="1" lang="zh-CN" altLang="en-US" dirty="0">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4"/>
          <a:stretch>
            <a:fillRect/>
          </a:stretch>
        </p:blipFill>
        <p:spPr>
          <a:xfrm>
            <a:off x="9399499" y="2868202"/>
            <a:ext cx="2789874" cy="16537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量子线路拆分技术</a:t>
            </a:r>
            <a:endParaRPr lang="zh-CN" altLang="en-US" dirty="0">
              <a:latin typeface="微软雅黑" panose="020B0503020204020204" charset="-122"/>
              <a:ea typeface="微软雅黑" panose="020B0503020204020204" charset="-122"/>
            </a:endParaRPr>
          </a:p>
        </p:txBody>
      </p:sp>
      <p:sp>
        <p:nvSpPr>
          <p:cNvPr id="4" name="文本框 3"/>
          <p:cNvSpPr txBox="1"/>
          <p:nvPr/>
        </p:nvSpPr>
        <p:spPr>
          <a:xfrm>
            <a:off x="4184415" y="5125072"/>
            <a:ext cx="3486852"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采用</a:t>
            </a:r>
            <a:r>
              <a:rPr lang="zh-CN" altLang="en-US" sz="1800" b="0" i="0" dirty="0">
                <a:solidFill>
                  <a:srgbClr val="000000"/>
                </a:solidFill>
                <a:effectLst/>
                <a:latin typeface="微软雅黑" panose="020B0503020204020204" charset="-122"/>
                <a:ea typeface="微软雅黑" panose="020B0503020204020204" charset="-122"/>
              </a:rPr>
              <a:t>测量</a:t>
            </a:r>
            <a:r>
              <a:rPr lang="en-US" altLang="zh-CN" sz="1800" b="0" i="0" dirty="0">
                <a:solidFill>
                  <a:srgbClr val="000000"/>
                </a:solidFill>
                <a:effectLst/>
                <a:latin typeface="微软雅黑" panose="020B0503020204020204" charset="-122"/>
                <a:ea typeface="微软雅黑" panose="020B0503020204020204" charset="-122"/>
              </a:rPr>
              <a:t>-</a:t>
            </a:r>
            <a:r>
              <a:rPr lang="zh-CN" altLang="en-US" sz="1800" b="0" i="0" dirty="0">
                <a:solidFill>
                  <a:srgbClr val="000000"/>
                </a:solidFill>
                <a:effectLst/>
                <a:latin typeface="微软雅黑" panose="020B0503020204020204" charset="-122"/>
                <a:ea typeface="微软雅黑" panose="020B0503020204020204" charset="-122"/>
              </a:rPr>
              <a:t>制备</a:t>
            </a:r>
            <a:r>
              <a:rPr lang="zh-CN" altLang="en-US" dirty="0">
                <a:latin typeface="微软雅黑" panose="020B0503020204020204" charset="-122"/>
                <a:ea typeface="微软雅黑" panose="020B0503020204020204" charset="-122"/>
              </a:rPr>
              <a:t>技术拆分量子线路</a:t>
            </a:r>
            <a:endParaRPr lang="zh-CN" altLang="en-US" dirty="0">
              <a:latin typeface="微软雅黑" panose="020B0503020204020204" charset="-122"/>
              <a:ea typeface="微软雅黑" panose="020B0503020204020204" charset="-122"/>
            </a:endParaRPr>
          </a:p>
        </p:txBody>
      </p:sp>
      <p:sp>
        <p:nvSpPr>
          <p:cNvPr id="6" name="文本框 5"/>
          <p:cNvSpPr txBox="1"/>
          <p:nvPr/>
        </p:nvSpPr>
        <p:spPr>
          <a:xfrm>
            <a:off x="314266" y="1059234"/>
            <a:ext cx="11227151" cy="1337945"/>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一种量子</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经典混合的新型计算架构</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量子线路拆分技术将一个大规模的量子线路拆分成多个小规模子线路的集合，通过将这些小规模子线路运行得到的高保真度结果组合起来，可以得到比直接运行原始大规模</a:t>
            </a:r>
            <a:r>
              <a:rPr lang="zh-CN" altLang="en-US" dirty="0">
                <a:latin typeface="微软雅黑" panose="020B0503020204020204" charset="-122"/>
                <a:ea typeface="微软雅黑" panose="020B0503020204020204" charset="-122"/>
              </a:rPr>
              <a:t>线路准确度更高的输出结果。</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381368" y="5650786"/>
            <a:ext cx="9706503"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C00000"/>
                </a:solidFill>
                <a:latin typeface="微软雅黑" panose="020B0503020204020204" charset="-122"/>
                <a:ea typeface="微软雅黑" panose="020B0503020204020204" charset="-122"/>
              </a:rPr>
              <a:t>采用量子线路拆分技术可以更好的适应当前量子计算机硬件与量子算法之间存在的差异。</a:t>
            </a:r>
            <a:endParaRPr lang="zh-CN" altLang="en-US" b="1" dirty="0">
              <a:solidFill>
                <a:srgbClr val="C0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185602" y="2535156"/>
            <a:ext cx="7820795" cy="243353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latin typeface="微软雅黑" panose="020B0503020204020204" charset="-122"/>
                <a:ea typeface="微软雅黑" panose="020B0503020204020204" charset="-122"/>
              </a:rPr>
              <a:t>问题描述</a:t>
            </a:r>
            <a:endParaRPr lang="zh-CN" altLang="en-US" sz="4000" dirty="0">
              <a:latin typeface="微软雅黑" panose="020B0503020204020204" charset="-122"/>
              <a:ea typeface="微软雅黑" panose="020B0503020204020204" charset="-122"/>
            </a:endParaRPr>
          </a:p>
        </p:txBody>
      </p:sp>
      <p:sp>
        <p:nvSpPr>
          <p:cNvPr id="5" name="文本占位符 4"/>
          <p:cNvSpPr>
            <a:spLocks noGrp="1"/>
          </p:cNvSpPr>
          <p:nvPr>
            <p:ph type="body" sz="quarter" idx="11"/>
          </p:nvPr>
        </p:nvSpPr>
        <p:spPr/>
        <p:txBody>
          <a:bodyPr/>
          <a:lstStyle/>
          <a:p>
            <a:pPr defTabSz="457200">
              <a:lnSpc>
                <a:spcPct val="125000"/>
              </a:lnSpc>
            </a:pPr>
            <a:r>
              <a:rPr kumimoji="1" lang="zh-CN" altLang="en-US" sz="1800" dirty="0">
                <a:latin typeface="微软雅黑" panose="020B0503020204020204" charset="-122"/>
                <a:ea typeface="微软雅黑" panose="020B0503020204020204" charset="-122"/>
              </a:rPr>
              <a:t>基于量子神经网络的手写数字识别</a:t>
            </a:r>
            <a:endParaRPr lang="zh-CN" altLang="en-US" sz="1800" dirty="0">
              <a:solidFill>
                <a:schemeClr val="bg1">
                  <a:lumMod val="65000"/>
                </a:schemeClr>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0</a:t>
            </a:r>
            <a:r>
              <a:rPr lang="en-US" altLang="zh-CN" sz="13100" b="1" dirty="0">
                <a:gradFill flip="none" rotWithShape="1">
                  <a:gsLst>
                    <a:gs pos="0">
                      <a:srgbClr val="D7C1A9"/>
                    </a:gs>
                    <a:gs pos="74418">
                      <a:srgbClr val="D7C1A9">
                        <a:alpha val="0"/>
                      </a:srgbClr>
                    </a:gs>
                  </a:gsLst>
                  <a:lin ang="5400000"/>
                </a:gradFill>
                <a:latin typeface="微软雅黑" panose="020B0503020204020204" charset="-122"/>
                <a:ea typeface="微软雅黑" panose="020B0503020204020204" charset="-122"/>
              </a:rPr>
              <a:t>2</a:t>
            </a:r>
            <a:endParaRPr lang="zh-CN" altLang="en-US" sz="1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776975" y="925335"/>
            <a:ext cx="5776644" cy="5017667"/>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手写数字识别</a:t>
            </a:r>
            <a:endParaRPr lang="zh-CN" altLang="en-US" dirty="0">
              <a:latin typeface="微软雅黑" panose="020B0503020204020204" charset="-122"/>
              <a:ea typeface="微软雅黑" panose="020B0503020204020204" charset="-122"/>
            </a:endParaRPr>
          </a:p>
        </p:txBody>
      </p:sp>
      <p:sp>
        <p:nvSpPr>
          <p:cNvPr id="9" name="文本框 8"/>
          <p:cNvSpPr txBox="1"/>
          <p:nvPr/>
        </p:nvSpPr>
        <p:spPr>
          <a:xfrm>
            <a:off x="4039692" y="4927210"/>
            <a:ext cx="1483098" cy="369332"/>
          </a:xfrm>
          <a:prstGeom prst="rect">
            <a:avLst/>
          </a:prstGeom>
          <a:noFill/>
        </p:spPr>
        <p:txBody>
          <a:bodyPr wrap="none" rtlCol="0">
            <a:spAutoFit/>
          </a:bodyPr>
          <a:lstStyle/>
          <a:p>
            <a:r>
              <a:rPr lang="en-US" altLang="zh-CN" dirty="0">
                <a:latin typeface="微软雅黑" panose="020B0503020204020204" charset="-122"/>
                <a:ea typeface="微软雅黑" panose="020B0503020204020204" charset="-122"/>
              </a:rPr>
              <a:t>5*5</a:t>
            </a:r>
            <a:r>
              <a:rPr lang="zh-CN" altLang="en-US" dirty="0">
                <a:latin typeface="微软雅黑" panose="020B0503020204020204" charset="-122"/>
                <a:ea typeface="微软雅黑" panose="020B0503020204020204" charset="-122"/>
              </a:rPr>
              <a:t>像素图片</a:t>
            </a:r>
            <a:endParaRPr lang="zh-CN" altLang="en-US" dirty="0">
              <a:latin typeface="微软雅黑" panose="020B0503020204020204" charset="-122"/>
              <a:ea typeface="微软雅黑" panose="020B0503020204020204" charset="-122"/>
            </a:endParaRPr>
          </a:p>
        </p:txBody>
      </p:sp>
      <p:sp>
        <p:nvSpPr>
          <p:cNvPr id="25" name="文本框 24"/>
          <p:cNvSpPr txBox="1"/>
          <p:nvPr/>
        </p:nvSpPr>
        <p:spPr>
          <a:xfrm>
            <a:off x="375585" y="949035"/>
            <a:ext cx="5118352" cy="2776081"/>
          </a:xfrm>
          <a:prstGeom prst="rect">
            <a:avLst/>
          </a:prstGeom>
          <a:noFill/>
        </p:spPr>
        <p:txBody>
          <a:bodyPr wrap="square">
            <a:spAutoFit/>
          </a:bodyPr>
          <a:lstStyle/>
          <a:p>
            <a:pPr marL="285750" indent="-285750">
              <a:lnSpc>
                <a:spcPct val="200000"/>
              </a:lnSpc>
              <a:buFont typeface="Wingdings" panose="05000000000000000000" pitchFamily="2" charset="2"/>
              <a:buChar char="n"/>
            </a:pPr>
            <a:r>
              <a:rPr lang="zh-CN" altLang="en-US" dirty="0">
                <a:latin typeface="微软雅黑" panose="020B0503020204020204" charset="-122"/>
                <a:ea typeface="微软雅黑" panose="020B0503020204020204" charset="-122"/>
              </a:rPr>
              <a:t>对于两类给定的</a:t>
            </a:r>
            <a:r>
              <a:rPr lang="en-US" altLang="zh-CN" dirty="0">
                <a:latin typeface="微软雅黑" panose="020B0503020204020204" charset="-122"/>
                <a:ea typeface="微软雅黑" panose="020B0503020204020204" charset="-122"/>
              </a:rPr>
              <a:t>5*5</a:t>
            </a:r>
            <a:r>
              <a:rPr lang="zh-CN" altLang="en-US" dirty="0">
                <a:latin typeface="微软雅黑" panose="020B0503020204020204" charset="-122"/>
                <a:ea typeface="微软雅黑" panose="020B0503020204020204" charset="-122"/>
              </a:rPr>
              <a:t>像素图片，一个像素必须由一个量子比特进行编码，从而需要构建</a:t>
            </a:r>
            <a:r>
              <a:rPr lang="en-US" altLang="zh-CN" dirty="0">
                <a:latin typeface="微软雅黑" panose="020B0503020204020204" charset="-122"/>
                <a:ea typeface="微软雅黑" panose="020B0503020204020204" charset="-122"/>
              </a:rPr>
              <a:t>25</a:t>
            </a:r>
            <a:r>
              <a:rPr lang="zh-CN" altLang="en-US" dirty="0">
                <a:latin typeface="微软雅黑" panose="020B0503020204020204" charset="-122"/>
                <a:ea typeface="微软雅黑" panose="020B0503020204020204" charset="-122"/>
              </a:rPr>
              <a:t>比特的量子线路</a:t>
            </a:r>
            <a:endParaRPr lang="en-US" altLang="zh-CN" dirty="0">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n"/>
            </a:pPr>
            <a:r>
              <a:rPr lang="zh-CN" altLang="en-US" dirty="0">
                <a:latin typeface="微软雅黑" panose="020B0503020204020204" charset="-122"/>
                <a:ea typeface="微软雅黑" panose="020B0503020204020204" charset="-122"/>
              </a:rPr>
              <a:t>利用量子线路拆分技术，最终各部分量子比特数不超过</a:t>
            </a:r>
            <a:r>
              <a:rPr lang="en-US" altLang="zh-CN" dirty="0">
                <a:latin typeface="微软雅黑" panose="020B0503020204020204" charset="-122"/>
                <a:ea typeface="微软雅黑" panose="020B0503020204020204" charset="-122"/>
              </a:rPr>
              <a:t>15</a:t>
            </a:r>
            <a:endParaRPr lang="en-US" altLang="zh-CN" dirty="0">
              <a:latin typeface="微软雅黑" panose="020B0503020204020204" charset="-122"/>
              <a:ea typeface="微软雅黑" panose="020B0503020204020204" charset="-122"/>
            </a:endParaRPr>
          </a:p>
        </p:txBody>
      </p:sp>
      <p:sp>
        <p:nvSpPr>
          <p:cNvPr id="21" name="箭头: 直角上 20"/>
          <p:cNvSpPr/>
          <p:nvPr/>
        </p:nvSpPr>
        <p:spPr>
          <a:xfrm>
            <a:off x="5743279" y="3546991"/>
            <a:ext cx="1769556" cy="700087"/>
          </a:xfrm>
          <a:prstGeom prst="bentUpArrow">
            <a:avLst/>
          </a:prstGeom>
          <a:solidFill>
            <a:schemeClr val="accent1"/>
          </a:solidFill>
          <a:ln w="12700" cap="flat" cmpd="sng" algn="ctr">
            <a:noFill/>
            <a:prstDash val="solid"/>
            <a:miter lim="800000"/>
          </a:ln>
          <a:effectLst/>
        </p:spPr>
        <p:txBody>
          <a:bodyPr rtlCol="0" anchor="ctr"/>
          <a:lstStyle/>
          <a:p>
            <a:pPr algn="just"/>
            <a:endParaRPr lang="zh-CN" altLang="en-US" dirty="0"/>
          </a:p>
        </p:txBody>
      </p:sp>
      <p:pic>
        <p:nvPicPr>
          <p:cNvPr id="5" name="图片 4"/>
          <p:cNvPicPr>
            <a:picLocks noChangeAspect="1"/>
          </p:cNvPicPr>
          <p:nvPr/>
        </p:nvPicPr>
        <p:blipFill>
          <a:blip r:embed="rId2"/>
          <a:stretch>
            <a:fillRect/>
          </a:stretch>
        </p:blipFill>
        <p:spPr>
          <a:xfrm>
            <a:off x="4039692" y="3364332"/>
            <a:ext cx="1454245" cy="14560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 name="commondata" val="eyJoZGlkIjoiODViY2JkMjU3NGYzZTEwMzZmMGFkZWViYmNkYWU3NDIifQ=="/>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2512</Words>
  <Application>WPS 演示</Application>
  <PresentationFormat>宽屏</PresentationFormat>
  <Paragraphs>244</Paragraphs>
  <Slides>24</Slides>
  <Notes>20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24</vt:i4>
      </vt:variant>
    </vt:vector>
  </HeadingPairs>
  <TitlesOfParts>
    <vt:vector size="44" baseType="lpstr">
      <vt:lpstr>Arial</vt:lpstr>
      <vt:lpstr>宋体</vt:lpstr>
      <vt:lpstr>Wingdings</vt:lpstr>
      <vt:lpstr>Arial</vt:lpstr>
      <vt:lpstr>微软雅黑</vt:lpstr>
      <vt:lpstr>-apple-system</vt:lpstr>
      <vt:lpstr>Segoe Print</vt:lpstr>
      <vt:lpstr>FandolSong-Regular-Identity-H</vt:lpstr>
      <vt:lpstr>LMRoman10-Regular-Identity-H</vt:lpstr>
      <vt:lpstr>Arial Unicode MS</vt:lpstr>
      <vt:lpstr>Segoe UI</vt:lpstr>
      <vt:lpstr>HarmonyOS Sans SC Light</vt:lpstr>
      <vt:lpstr>HarmonyOS Sans SC Black</vt:lpstr>
      <vt:lpstr>等线</vt:lpstr>
      <vt:lpstr>Cambria Math</vt:lpstr>
      <vt:lpstr>FandolSong-Bold-Identity-H</vt:lpstr>
      <vt:lpstr>LMRoman10-Bold-Identity-H</vt:lpstr>
      <vt:lpstr>CMMI10</vt:lpstr>
      <vt:lpstr>CMR10</vt:lpstr>
      <vt:lpstr>自定义设计方案</vt:lpstr>
      <vt:lpstr>基于测量-制备的量子线路拆分技术</vt:lpstr>
      <vt:lpstr>团队介绍</vt:lpstr>
      <vt:lpstr>团队介绍</vt:lpstr>
      <vt:lpstr>PowerPoint 演示文稿</vt:lpstr>
      <vt:lpstr>背景介绍</vt:lpstr>
      <vt:lpstr>背景介绍</vt:lpstr>
      <vt:lpstr>量子线路拆分技术</vt:lpstr>
      <vt:lpstr>问题描述</vt:lpstr>
      <vt:lpstr>手写数字识别</vt:lpstr>
      <vt:lpstr>量子线路拆分技术</vt:lpstr>
      <vt:lpstr>算法理论基础</vt:lpstr>
      <vt:lpstr>算法理论基础</vt:lpstr>
      <vt:lpstr>创新点-降低计算复杂度</vt:lpstr>
      <vt:lpstr>创新点-降低计算复杂度</vt:lpstr>
      <vt:lpstr>结果展示</vt:lpstr>
      <vt:lpstr> 量子线路搭建</vt:lpstr>
      <vt:lpstr>量子线路搭建</vt:lpstr>
      <vt:lpstr>结果展示</vt:lpstr>
      <vt:lpstr>结果展示</vt:lpstr>
      <vt:lpstr>代码实现细节</vt:lpstr>
      <vt:lpstr>代码实现细节</vt:lpstr>
      <vt:lpstr>总结与展望</vt:lpstr>
      <vt:lpstr>总结与展望</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category>work report</cp:category>
  <cp:lastModifiedBy>lecon</cp:lastModifiedBy>
  <cp:revision>596</cp:revision>
  <cp:lastPrinted>2017-10-17T16:00:00Z</cp:lastPrinted>
  <dcterms:created xsi:type="dcterms:W3CDTF">2017-10-17T16:00:00Z</dcterms:created>
  <dcterms:modified xsi:type="dcterms:W3CDTF">2024-07-19T15:33:39Z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D5BCFE91F19441B08F27D5335535B416_12</vt:lpwstr>
  </property>
  <property fmtid="{D5CDD505-2E9C-101B-9397-08002B2CF9AE}" pid="4" name="KSOProductBuildVer">
    <vt:lpwstr>2052-12.1.0.17147</vt:lpwstr>
  </property>
</Properties>
</file>